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80" r:id="rId4"/>
    <p:sldId id="260" r:id="rId5"/>
    <p:sldId id="269" r:id="rId6"/>
    <p:sldId id="267" r:id="rId7"/>
    <p:sldId id="270" r:id="rId8"/>
    <p:sldId id="261" r:id="rId9"/>
    <p:sldId id="263" r:id="rId10"/>
    <p:sldId id="272" r:id="rId11"/>
    <p:sldId id="264" r:id="rId12"/>
    <p:sldId id="265" r:id="rId13"/>
    <p:sldId id="274" r:id="rId14"/>
    <p:sldId id="266" r:id="rId15"/>
    <p:sldId id="278" r:id="rId16"/>
    <p:sldId id="276" r:id="rId17"/>
    <p:sldId id="279" r:id="rId18"/>
    <p:sldId id="275" r:id="rId19"/>
    <p:sldId id="27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9F8B63-A210-48DF-8885-873FD1E1766A}" type="doc">
      <dgm:prSet loTypeId="urn:microsoft.com/office/officeart/2005/8/layout/vList5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9E67DDD2-7F70-4732-AF13-F73E8006BD43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8AB8848B-AA93-4D05-8396-EF46F4055640}" type="parTrans" cxnId="{E623593F-AD9B-4415-A4EA-0509EF6E3FE7}">
      <dgm:prSet/>
      <dgm:spPr/>
      <dgm:t>
        <a:bodyPr/>
        <a:lstStyle/>
        <a:p>
          <a:endParaRPr lang="ru-RU"/>
        </a:p>
      </dgm:t>
    </dgm:pt>
    <dgm:pt modelId="{C55750EA-11C5-4A05-8A31-EE1C181A805E}" type="sibTrans" cxnId="{E623593F-AD9B-4415-A4EA-0509EF6E3FE7}">
      <dgm:prSet/>
      <dgm:spPr/>
      <dgm:t>
        <a:bodyPr/>
        <a:lstStyle/>
        <a:p>
          <a:endParaRPr lang="ru-RU"/>
        </a:p>
      </dgm:t>
    </dgm:pt>
    <dgm:pt modelId="{601CE8EF-6A68-4313-8A5F-441BF7513079}">
      <dgm:prSet phldrT="[Текст]" custT="1"/>
      <dgm:spPr/>
      <dgm:t>
        <a:bodyPr/>
        <a:lstStyle/>
        <a:p>
          <a:r>
            <a:rPr lang="ru-RU" sz="2400" dirty="0" smtClean="0">
              <a:latin typeface="+mn-lt"/>
              <a:cs typeface="Times New Roman" pitchFamily="18" charset="0"/>
            </a:rPr>
            <a:t>Узнавание неречевых звуков </a:t>
          </a:r>
          <a:endParaRPr lang="ru-RU" sz="2400" dirty="0">
            <a:latin typeface="+mn-lt"/>
            <a:cs typeface="Times New Roman" pitchFamily="18" charset="0"/>
          </a:endParaRPr>
        </a:p>
      </dgm:t>
    </dgm:pt>
    <dgm:pt modelId="{1818EE6F-AF93-46F1-980F-F9C6DE4A15B2}" type="parTrans" cxnId="{3355C585-2F6D-4330-B724-1DD1537A84E8}">
      <dgm:prSet/>
      <dgm:spPr/>
      <dgm:t>
        <a:bodyPr/>
        <a:lstStyle/>
        <a:p>
          <a:endParaRPr lang="ru-RU"/>
        </a:p>
      </dgm:t>
    </dgm:pt>
    <dgm:pt modelId="{77BC54D6-1E4C-4512-9CE9-6CAF146EBBB6}" type="sibTrans" cxnId="{3355C585-2F6D-4330-B724-1DD1537A84E8}">
      <dgm:prSet/>
      <dgm:spPr/>
      <dgm:t>
        <a:bodyPr/>
        <a:lstStyle/>
        <a:p>
          <a:endParaRPr lang="ru-RU"/>
        </a:p>
      </dgm:t>
    </dgm:pt>
    <dgm:pt modelId="{330CF246-A2E0-4BC7-BCA3-7530AA3F24B5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04461B84-8666-4E35-A36F-4DE3E66E8579}" type="parTrans" cxnId="{3E5A3BD5-7125-4968-BD61-B42008A6B781}">
      <dgm:prSet/>
      <dgm:spPr/>
      <dgm:t>
        <a:bodyPr/>
        <a:lstStyle/>
        <a:p>
          <a:endParaRPr lang="ru-RU"/>
        </a:p>
      </dgm:t>
    </dgm:pt>
    <dgm:pt modelId="{67BB3FB1-6E65-471B-A6D9-17236432BF20}" type="sibTrans" cxnId="{3E5A3BD5-7125-4968-BD61-B42008A6B781}">
      <dgm:prSet/>
      <dgm:spPr/>
      <dgm:t>
        <a:bodyPr/>
        <a:lstStyle/>
        <a:p>
          <a:endParaRPr lang="ru-RU"/>
        </a:p>
      </dgm:t>
    </dgm:pt>
    <dgm:pt modelId="{F7F76927-E9DD-4930-BBA1-D50A16C5EFA5}">
      <dgm:prSet phldrT="[Текст]" custT="1"/>
      <dgm:spPr/>
      <dgm:t>
        <a:bodyPr/>
        <a:lstStyle/>
        <a:p>
          <a:r>
            <a:rPr lang="ru-RU" sz="2400" dirty="0" smtClean="0"/>
            <a:t>Различение одинаковых слов, фраз, </a:t>
          </a:r>
          <a:r>
            <a:rPr lang="ru-RU" sz="2400" dirty="0" err="1" smtClean="0"/>
            <a:t>звукокомплексов</a:t>
          </a:r>
          <a:r>
            <a:rPr lang="ru-RU" sz="2400" dirty="0" smtClean="0"/>
            <a:t> и звуков по высоте, силе и тембру голоса.</a:t>
          </a:r>
          <a:endParaRPr lang="ru-RU" sz="2400" dirty="0"/>
        </a:p>
      </dgm:t>
    </dgm:pt>
    <dgm:pt modelId="{A35BEB3B-72B3-45BD-943B-A788402DC892}" type="parTrans" cxnId="{E39AA770-B034-45BD-9B48-B8D4A3679D1C}">
      <dgm:prSet/>
      <dgm:spPr/>
      <dgm:t>
        <a:bodyPr/>
        <a:lstStyle/>
        <a:p>
          <a:endParaRPr lang="ru-RU"/>
        </a:p>
      </dgm:t>
    </dgm:pt>
    <dgm:pt modelId="{4154518C-14E7-4D1E-8B2C-A58427EF83B8}" type="sibTrans" cxnId="{E39AA770-B034-45BD-9B48-B8D4A3679D1C}">
      <dgm:prSet/>
      <dgm:spPr/>
      <dgm:t>
        <a:bodyPr/>
        <a:lstStyle/>
        <a:p>
          <a:endParaRPr lang="ru-RU"/>
        </a:p>
      </dgm:t>
    </dgm:pt>
    <dgm:pt modelId="{3F946058-7860-484C-9637-14C9E02B52D9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CB64317C-D787-4FE6-985E-8E540360851D}" type="parTrans" cxnId="{E501C7E0-D2C5-48D9-BE69-AB54314B7237}">
      <dgm:prSet/>
      <dgm:spPr/>
      <dgm:t>
        <a:bodyPr/>
        <a:lstStyle/>
        <a:p>
          <a:endParaRPr lang="ru-RU"/>
        </a:p>
      </dgm:t>
    </dgm:pt>
    <dgm:pt modelId="{9E405B32-ECF0-404E-8FEB-76BDB144AB89}" type="sibTrans" cxnId="{E501C7E0-D2C5-48D9-BE69-AB54314B7237}">
      <dgm:prSet/>
      <dgm:spPr/>
      <dgm:t>
        <a:bodyPr/>
        <a:lstStyle/>
        <a:p>
          <a:endParaRPr lang="ru-RU"/>
        </a:p>
      </dgm:t>
    </dgm:pt>
    <dgm:pt modelId="{D9CE36BC-4760-4F19-B054-9AA18CF1E363}">
      <dgm:prSet phldrT="[Текст]" custT="1"/>
      <dgm:spPr/>
      <dgm:t>
        <a:bodyPr/>
        <a:lstStyle/>
        <a:p>
          <a:r>
            <a:rPr lang="ru-RU" sz="2400" dirty="0" smtClean="0"/>
            <a:t>Различение слов, близких по звуковому составу.</a:t>
          </a:r>
          <a:endParaRPr lang="ru-RU" sz="2400" dirty="0"/>
        </a:p>
      </dgm:t>
    </dgm:pt>
    <dgm:pt modelId="{CFDD57BD-250C-4EB2-A70C-29D1BBD94FDF}" type="parTrans" cxnId="{DB667781-7270-4A52-912F-4B4A10D448AA}">
      <dgm:prSet/>
      <dgm:spPr/>
      <dgm:t>
        <a:bodyPr/>
        <a:lstStyle/>
        <a:p>
          <a:endParaRPr lang="ru-RU"/>
        </a:p>
      </dgm:t>
    </dgm:pt>
    <dgm:pt modelId="{F9CB527D-9BF3-45BD-A55A-52B647D1E870}" type="sibTrans" cxnId="{DB667781-7270-4A52-912F-4B4A10D448AA}">
      <dgm:prSet/>
      <dgm:spPr/>
      <dgm:t>
        <a:bodyPr/>
        <a:lstStyle/>
        <a:p>
          <a:endParaRPr lang="ru-RU"/>
        </a:p>
      </dgm:t>
    </dgm:pt>
    <dgm:pt modelId="{01227013-A647-4F98-AEAF-160BFACE646C}" type="pres">
      <dgm:prSet presAssocID="{4A9F8B63-A210-48DF-8885-873FD1E1766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8926B79-C982-4D92-A511-8ACD20C0D58A}" type="pres">
      <dgm:prSet presAssocID="{9E67DDD2-7F70-4732-AF13-F73E8006BD43}" presName="linNode" presStyleCnt="0"/>
      <dgm:spPr/>
    </dgm:pt>
    <dgm:pt modelId="{2150A6CF-8557-4DC6-8D6E-54C5EAF4C8BA}" type="pres">
      <dgm:prSet presAssocID="{9E67DDD2-7F70-4732-AF13-F73E8006BD43}" presName="parentText" presStyleLbl="node1" presStyleIdx="0" presStyleCnt="3" custFlipHor="1" custScaleX="30933" custScaleY="70856" custLinFactNeighborX="607" custLinFactNeighborY="105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BC2DD7-A565-4942-8C64-10A0BFAD4DB6}" type="pres">
      <dgm:prSet presAssocID="{9E67DDD2-7F70-4732-AF13-F73E8006BD43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18593F-FF88-4428-8F24-47B70735AD2B}" type="pres">
      <dgm:prSet presAssocID="{C55750EA-11C5-4A05-8A31-EE1C181A805E}" presName="sp" presStyleCnt="0"/>
      <dgm:spPr/>
    </dgm:pt>
    <dgm:pt modelId="{F4FC2932-4246-4D19-B968-8FECCF5251D2}" type="pres">
      <dgm:prSet presAssocID="{330CF246-A2E0-4BC7-BCA3-7530AA3F24B5}" presName="linNode" presStyleCnt="0"/>
      <dgm:spPr/>
    </dgm:pt>
    <dgm:pt modelId="{C370958C-4170-4D92-9227-180CCD20C96C}" type="pres">
      <dgm:prSet presAssocID="{330CF246-A2E0-4BC7-BCA3-7530AA3F24B5}" presName="parentText" presStyleLbl="node1" presStyleIdx="1" presStyleCnt="3" custScaleX="32953" custScaleY="5953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85D203-6011-4F84-8404-DE40C02B8AA4}" type="pres">
      <dgm:prSet presAssocID="{330CF246-A2E0-4BC7-BCA3-7530AA3F24B5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A2669E-8A9A-4AAA-B3DA-79E6E32357AD}" type="pres">
      <dgm:prSet presAssocID="{67BB3FB1-6E65-471B-A6D9-17236432BF20}" presName="sp" presStyleCnt="0"/>
      <dgm:spPr/>
    </dgm:pt>
    <dgm:pt modelId="{082F1AD1-EFDB-4168-9485-E013AB99D473}" type="pres">
      <dgm:prSet presAssocID="{3F946058-7860-484C-9637-14C9E02B52D9}" presName="linNode" presStyleCnt="0"/>
      <dgm:spPr/>
    </dgm:pt>
    <dgm:pt modelId="{37C38579-8881-4E9F-8463-9060614CD0DB}" type="pres">
      <dgm:prSet presAssocID="{3F946058-7860-484C-9637-14C9E02B52D9}" presName="parentText" presStyleLbl="node1" presStyleIdx="2" presStyleCnt="3" custFlipHor="1" custScaleX="32953" custScaleY="7199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1E311A-5D9C-41BC-AD2F-89D0AFC738E1}" type="pres">
      <dgm:prSet presAssocID="{3F946058-7860-484C-9637-14C9E02B52D9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623593F-AD9B-4415-A4EA-0509EF6E3FE7}" srcId="{4A9F8B63-A210-48DF-8885-873FD1E1766A}" destId="{9E67DDD2-7F70-4732-AF13-F73E8006BD43}" srcOrd="0" destOrd="0" parTransId="{8AB8848B-AA93-4D05-8396-EF46F4055640}" sibTransId="{C55750EA-11C5-4A05-8A31-EE1C181A805E}"/>
    <dgm:cxn modelId="{DB667781-7270-4A52-912F-4B4A10D448AA}" srcId="{3F946058-7860-484C-9637-14C9E02B52D9}" destId="{D9CE36BC-4760-4F19-B054-9AA18CF1E363}" srcOrd="0" destOrd="0" parTransId="{CFDD57BD-250C-4EB2-A70C-29D1BBD94FDF}" sibTransId="{F9CB527D-9BF3-45BD-A55A-52B647D1E870}"/>
    <dgm:cxn modelId="{D6F43B29-8C76-419C-8D2F-CB146AB38103}" type="presOf" srcId="{F7F76927-E9DD-4930-BBA1-D50A16C5EFA5}" destId="{2785D203-6011-4F84-8404-DE40C02B8AA4}" srcOrd="0" destOrd="0" presId="urn:microsoft.com/office/officeart/2005/8/layout/vList5"/>
    <dgm:cxn modelId="{E1592188-E55B-412A-8BB6-4EDCC0FDDD32}" type="presOf" srcId="{9E67DDD2-7F70-4732-AF13-F73E8006BD43}" destId="{2150A6CF-8557-4DC6-8D6E-54C5EAF4C8BA}" srcOrd="0" destOrd="0" presId="urn:microsoft.com/office/officeart/2005/8/layout/vList5"/>
    <dgm:cxn modelId="{EBB9EF2C-D18B-46A9-BBE4-5A64EA52755B}" type="presOf" srcId="{4A9F8B63-A210-48DF-8885-873FD1E1766A}" destId="{01227013-A647-4F98-AEAF-160BFACE646C}" srcOrd="0" destOrd="0" presId="urn:microsoft.com/office/officeart/2005/8/layout/vList5"/>
    <dgm:cxn modelId="{E39AA770-B034-45BD-9B48-B8D4A3679D1C}" srcId="{330CF246-A2E0-4BC7-BCA3-7530AA3F24B5}" destId="{F7F76927-E9DD-4930-BBA1-D50A16C5EFA5}" srcOrd="0" destOrd="0" parTransId="{A35BEB3B-72B3-45BD-943B-A788402DC892}" sibTransId="{4154518C-14E7-4D1E-8B2C-A58427EF83B8}"/>
    <dgm:cxn modelId="{3355C585-2F6D-4330-B724-1DD1537A84E8}" srcId="{9E67DDD2-7F70-4732-AF13-F73E8006BD43}" destId="{601CE8EF-6A68-4313-8A5F-441BF7513079}" srcOrd="0" destOrd="0" parTransId="{1818EE6F-AF93-46F1-980F-F9C6DE4A15B2}" sibTransId="{77BC54D6-1E4C-4512-9CE9-6CAF146EBBB6}"/>
    <dgm:cxn modelId="{1F5982AC-CADE-4432-A77A-6B5113B929CC}" type="presOf" srcId="{330CF246-A2E0-4BC7-BCA3-7530AA3F24B5}" destId="{C370958C-4170-4D92-9227-180CCD20C96C}" srcOrd="0" destOrd="0" presId="urn:microsoft.com/office/officeart/2005/8/layout/vList5"/>
    <dgm:cxn modelId="{CAF0A90F-1386-4165-B8C5-EBB1E8341C0A}" type="presOf" srcId="{3F946058-7860-484C-9637-14C9E02B52D9}" destId="{37C38579-8881-4E9F-8463-9060614CD0DB}" srcOrd="0" destOrd="0" presId="urn:microsoft.com/office/officeart/2005/8/layout/vList5"/>
    <dgm:cxn modelId="{D6D5FC4E-AEAE-4DB9-B925-D2D58F5FA6F7}" type="presOf" srcId="{601CE8EF-6A68-4313-8A5F-441BF7513079}" destId="{C5BC2DD7-A565-4942-8C64-10A0BFAD4DB6}" srcOrd="0" destOrd="0" presId="urn:microsoft.com/office/officeart/2005/8/layout/vList5"/>
    <dgm:cxn modelId="{8E2280A5-F75C-402B-9D64-B9122D736777}" type="presOf" srcId="{D9CE36BC-4760-4F19-B054-9AA18CF1E363}" destId="{EE1E311A-5D9C-41BC-AD2F-89D0AFC738E1}" srcOrd="0" destOrd="0" presId="urn:microsoft.com/office/officeart/2005/8/layout/vList5"/>
    <dgm:cxn modelId="{E501C7E0-D2C5-48D9-BE69-AB54314B7237}" srcId="{4A9F8B63-A210-48DF-8885-873FD1E1766A}" destId="{3F946058-7860-484C-9637-14C9E02B52D9}" srcOrd="2" destOrd="0" parTransId="{CB64317C-D787-4FE6-985E-8E540360851D}" sibTransId="{9E405B32-ECF0-404E-8FEB-76BDB144AB89}"/>
    <dgm:cxn modelId="{3E5A3BD5-7125-4968-BD61-B42008A6B781}" srcId="{4A9F8B63-A210-48DF-8885-873FD1E1766A}" destId="{330CF246-A2E0-4BC7-BCA3-7530AA3F24B5}" srcOrd="1" destOrd="0" parTransId="{04461B84-8666-4E35-A36F-4DE3E66E8579}" sibTransId="{67BB3FB1-6E65-471B-A6D9-17236432BF20}"/>
    <dgm:cxn modelId="{B5785A8F-1712-464A-BFDC-1DFEB4172820}" type="presParOf" srcId="{01227013-A647-4F98-AEAF-160BFACE646C}" destId="{B8926B79-C982-4D92-A511-8ACD20C0D58A}" srcOrd="0" destOrd="0" presId="urn:microsoft.com/office/officeart/2005/8/layout/vList5"/>
    <dgm:cxn modelId="{3D24FC55-DFFF-42FB-A684-4030AAEE2C21}" type="presParOf" srcId="{B8926B79-C982-4D92-A511-8ACD20C0D58A}" destId="{2150A6CF-8557-4DC6-8D6E-54C5EAF4C8BA}" srcOrd="0" destOrd="0" presId="urn:microsoft.com/office/officeart/2005/8/layout/vList5"/>
    <dgm:cxn modelId="{26C1DC3C-F6E7-4B30-8565-FE4BFE70EA48}" type="presParOf" srcId="{B8926B79-C982-4D92-A511-8ACD20C0D58A}" destId="{C5BC2DD7-A565-4942-8C64-10A0BFAD4DB6}" srcOrd="1" destOrd="0" presId="urn:microsoft.com/office/officeart/2005/8/layout/vList5"/>
    <dgm:cxn modelId="{6C3544A9-F502-48AE-9D11-15FB1B691088}" type="presParOf" srcId="{01227013-A647-4F98-AEAF-160BFACE646C}" destId="{B918593F-FF88-4428-8F24-47B70735AD2B}" srcOrd="1" destOrd="0" presId="urn:microsoft.com/office/officeart/2005/8/layout/vList5"/>
    <dgm:cxn modelId="{06D9A5B6-010D-41E4-A9C6-4E6AC2165AA8}" type="presParOf" srcId="{01227013-A647-4F98-AEAF-160BFACE646C}" destId="{F4FC2932-4246-4D19-B968-8FECCF5251D2}" srcOrd="2" destOrd="0" presId="urn:microsoft.com/office/officeart/2005/8/layout/vList5"/>
    <dgm:cxn modelId="{A33B677C-AE8A-4733-BC65-19A338F70CB3}" type="presParOf" srcId="{F4FC2932-4246-4D19-B968-8FECCF5251D2}" destId="{C370958C-4170-4D92-9227-180CCD20C96C}" srcOrd="0" destOrd="0" presId="urn:microsoft.com/office/officeart/2005/8/layout/vList5"/>
    <dgm:cxn modelId="{5724C8F4-0B90-422F-A831-60CCBC34AFA3}" type="presParOf" srcId="{F4FC2932-4246-4D19-B968-8FECCF5251D2}" destId="{2785D203-6011-4F84-8404-DE40C02B8AA4}" srcOrd="1" destOrd="0" presId="urn:microsoft.com/office/officeart/2005/8/layout/vList5"/>
    <dgm:cxn modelId="{9D192732-DCCA-4D58-B32A-0112DB108103}" type="presParOf" srcId="{01227013-A647-4F98-AEAF-160BFACE646C}" destId="{7CA2669E-8A9A-4AAA-B3DA-79E6E32357AD}" srcOrd="3" destOrd="0" presId="urn:microsoft.com/office/officeart/2005/8/layout/vList5"/>
    <dgm:cxn modelId="{E3B389AD-6FD6-4E83-91F7-CBCF023EE38B}" type="presParOf" srcId="{01227013-A647-4F98-AEAF-160BFACE646C}" destId="{082F1AD1-EFDB-4168-9485-E013AB99D473}" srcOrd="4" destOrd="0" presId="urn:microsoft.com/office/officeart/2005/8/layout/vList5"/>
    <dgm:cxn modelId="{D998900E-4594-4DE9-A564-DE580AE746FA}" type="presParOf" srcId="{082F1AD1-EFDB-4168-9485-E013AB99D473}" destId="{37C38579-8881-4E9F-8463-9060614CD0DB}" srcOrd="0" destOrd="0" presId="urn:microsoft.com/office/officeart/2005/8/layout/vList5"/>
    <dgm:cxn modelId="{68017E2F-D0E3-40F5-A9A0-883373382374}" type="presParOf" srcId="{082F1AD1-EFDB-4168-9485-E013AB99D473}" destId="{EE1E311A-5D9C-41BC-AD2F-89D0AFC738E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A9F8B63-A210-48DF-8885-873FD1E1766A}" type="doc">
      <dgm:prSet loTypeId="urn:microsoft.com/office/officeart/2005/8/layout/vList5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9E67DDD2-7F70-4732-AF13-F73E8006BD43}">
      <dgm:prSet phldrT="[Текст]"/>
      <dgm:spPr/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8AB8848B-AA93-4D05-8396-EF46F4055640}" type="parTrans" cxnId="{E623593F-AD9B-4415-A4EA-0509EF6E3FE7}">
      <dgm:prSet/>
      <dgm:spPr/>
      <dgm:t>
        <a:bodyPr/>
        <a:lstStyle/>
        <a:p>
          <a:endParaRPr lang="ru-RU"/>
        </a:p>
      </dgm:t>
    </dgm:pt>
    <dgm:pt modelId="{C55750EA-11C5-4A05-8A31-EE1C181A805E}" type="sibTrans" cxnId="{E623593F-AD9B-4415-A4EA-0509EF6E3FE7}">
      <dgm:prSet/>
      <dgm:spPr/>
      <dgm:t>
        <a:bodyPr/>
        <a:lstStyle/>
        <a:p>
          <a:endParaRPr lang="ru-RU"/>
        </a:p>
      </dgm:t>
    </dgm:pt>
    <dgm:pt modelId="{601CE8EF-6A68-4313-8A5F-441BF7513079}">
      <dgm:prSet phldrT="[Текст]" custT="1"/>
      <dgm:spPr/>
      <dgm:t>
        <a:bodyPr/>
        <a:lstStyle/>
        <a:p>
          <a:r>
            <a:rPr lang="ru-RU" sz="2400" dirty="0" smtClean="0"/>
            <a:t>Дифференциация слогов</a:t>
          </a:r>
          <a:endParaRPr lang="ru-RU" sz="2400" dirty="0"/>
        </a:p>
      </dgm:t>
    </dgm:pt>
    <dgm:pt modelId="{1818EE6F-AF93-46F1-980F-F9C6DE4A15B2}" type="parTrans" cxnId="{3355C585-2F6D-4330-B724-1DD1537A84E8}">
      <dgm:prSet/>
      <dgm:spPr/>
      <dgm:t>
        <a:bodyPr/>
        <a:lstStyle/>
        <a:p>
          <a:endParaRPr lang="ru-RU"/>
        </a:p>
      </dgm:t>
    </dgm:pt>
    <dgm:pt modelId="{77BC54D6-1E4C-4512-9CE9-6CAF146EBBB6}" type="sibTrans" cxnId="{3355C585-2F6D-4330-B724-1DD1537A84E8}">
      <dgm:prSet/>
      <dgm:spPr/>
      <dgm:t>
        <a:bodyPr/>
        <a:lstStyle/>
        <a:p>
          <a:endParaRPr lang="ru-RU"/>
        </a:p>
      </dgm:t>
    </dgm:pt>
    <dgm:pt modelId="{330CF246-A2E0-4BC7-BCA3-7530AA3F24B5}">
      <dgm:prSet phldrT="[Текст]"/>
      <dgm:spPr/>
      <dgm:t>
        <a:bodyPr/>
        <a:lstStyle/>
        <a:p>
          <a:r>
            <a:rPr lang="ru-RU" dirty="0" smtClean="0"/>
            <a:t>5</a:t>
          </a:r>
          <a:endParaRPr lang="ru-RU" dirty="0"/>
        </a:p>
      </dgm:t>
    </dgm:pt>
    <dgm:pt modelId="{04461B84-8666-4E35-A36F-4DE3E66E8579}" type="parTrans" cxnId="{3E5A3BD5-7125-4968-BD61-B42008A6B781}">
      <dgm:prSet/>
      <dgm:spPr/>
      <dgm:t>
        <a:bodyPr/>
        <a:lstStyle/>
        <a:p>
          <a:endParaRPr lang="ru-RU"/>
        </a:p>
      </dgm:t>
    </dgm:pt>
    <dgm:pt modelId="{67BB3FB1-6E65-471B-A6D9-17236432BF20}" type="sibTrans" cxnId="{3E5A3BD5-7125-4968-BD61-B42008A6B781}">
      <dgm:prSet/>
      <dgm:spPr/>
      <dgm:t>
        <a:bodyPr/>
        <a:lstStyle/>
        <a:p>
          <a:endParaRPr lang="ru-RU"/>
        </a:p>
      </dgm:t>
    </dgm:pt>
    <dgm:pt modelId="{F7F76927-E9DD-4930-BBA1-D50A16C5EFA5}">
      <dgm:prSet phldrT="[Текст]" custT="1"/>
      <dgm:spPr/>
      <dgm:t>
        <a:bodyPr/>
        <a:lstStyle/>
        <a:p>
          <a:r>
            <a:rPr lang="ru-RU" sz="2400" dirty="0" smtClean="0"/>
            <a:t>Дифференциация фонем</a:t>
          </a:r>
          <a:endParaRPr lang="ru-RU" sz="2400" dirty="0"/>
        </a:p>
      </dgm:t>
    </dgm:pt>
    <dgm:pt modelId="{A35BEB3B-72B3-45BD-943B-A788402DC892}" type="parTrans" cxnId="{E39AA770-B034-45BD-9B48-B8D4A3679D1C}">
      <dgm:prSet/>
      <dgm:spPr/>
      <dgm:t>
        <a:bodyPr/>
        <a:lstStyle/>
        <a:p>
          <a:endParaRPr lang="ru-RU"/>
        </a:p>
      </dgm:t>
    </dgm:pt>
    <dgm:pt modelId="{4154518C-14E7-4D1E-8B2C-A58427EF83B8}" type="sibTrans" cxnId="{E39AA770-B034-45BD-9B48-B8D4A3679D1C}">
      <dgm:prSet/>
      <dgm:spPr/>
      <dgm:t>
        <a:bodyPr/>
        <a:lstStyle/>
        <a:p>
          <a:endParaRPr lang="ru-RU"/>
        </a:p>
      </dgm:t>
    </dgm:pt>
    <dgm:pt modelId="{3F946058-7860-484C-9637-14C9E02B52D9}">
      <dgm:prSet phldrT="[Текст]"/>
      <dgm:spPr/>
      <dgm:t>
        <a:bodyPr/>
        <a:lstStyle/>
        <a:p>
          <a:r>
            <a:rPr lang="ru-RU" dirty="0" smtClean="0"/>
            <a:t>6</a:t>
          </a:r>
          <a:endParaRPr lang="ru-RU" dirty="0"/>
        </a:p>
      </dgm:t>
    </dgm:pt>
    <dgm:pt modelId="{CB64317C-D787-4FE6-985E-8E540360851D}" type="parTrans" cxnId="{E501C7E0-D2C5-48D9-BE69-AB54314B7237}">
      <dgm:prSet/>
      <dgm:spPr/>
      <dgm:t>
        <a:bodyPr/>
        <a:lstStyle/>
        <a:p>
          <a:endParaRPr lang="ru-RU"/>
        </a:p>
      </dgm:t>
    </dgm:pt>
    <dgm:pt modelId="{9E405B32-ECF0-404E-8FEB-76BDB144AB89}" type="sibTrans" cxnId="{E501C7E0-D2C5-48D9-BE69-AB54314B7237}">
      <dgm:prSet/>
      <dgm:spPr/>
      <dgm:t>
        <a:bodyPr/>
        <a:lstStyle/>
        <a:p>
          <a:endParaRPr lang="ru-RU"/>
        </a:p>
      </dgm:t>
    </dgm:pt>
    <dgm:pt modelId="{D9CE36BC-4760-4F19-B054-9AA18CF1E363}">
      <dgm:prSet phldrT="[Текст]" custT="1"/>
      <dgm:spPr/>
      <dgm:t>
        <a:bodyPr/>
        <a:lstStyle/>
        <a:p>
          <a:r>
            <a:rPr lang="ru-RU" sz="2400" dirty="0" smtClean="0"/>
            <a:t>Развитие элементарного звукового анализа</a:t>
          </a:r>
          <a:endParaRPr lang="ru-RU" sz="2400" dirty="0"/>
        </a:p>
      </dgm:t>
    </dgm:pt>
    <dgm:pt modelId="{CFDD57BD-250C-4EB2-A70C-29D1BBD94FDF}" type="parTrans" cxnId="{DB667781-7270-4A52-912F-4B4A10D448AA}">
      <dgm:prSet/>
      <dgm:spPr/>
      <dgm:t>
        <a:bodyPr/>
        <a:lstStyle/>
        <a:p>
          <a:endParaRPr lang="ru-RU"/>
        </a:p>
      </dgm:t>
    </dgm:pt>
    <dgm:pt modelId="{F9CB527D-9BF3-45BD-A55A-52B647D1E870}" type="sibTrans" cxnId="{DB667781-7270-4A52-912F-4B4A10D448AA}">
      <dgm:prSet/>
      <dgm:spPr/>
      <dgm:t>
        <a:bodyPr/>
        <a:lstStyle/>
        <a:p>
          <a:endParaRPr lang="ru-RU"/>
        </a:p>
      </dgm:t>
    </dgm:pt>
    <dgm:pt modelId="{01227013-A647-4F98-AEAF-160BFACE646C}" type="pres">
      <dgm:prSet presAssocID="{4A9F8B63-A210-48DF-8885-873FD1E1766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8926B79-C982-4D92-A511-8ACD20C0D58A}" type="pres">
      <dgm:prSet presAssocID="{9E67DDD2-7F70-4732-AF13-F73E8006BD43}" presName="linNode" presStyleCnt="0"/>
      <dgm:spPr/>
    </dgm:pt>
    <dgm:pt modelId="{2150A6CF-8557-4DC6-8D6E-54C5EAF4C8BA}" type="pres">
      <dgm:prSet presAssocID="{9E67DDD2-7F70-4732-AF13-F73E8006BD43}" presName="parentText" presStyleLbl="node1" presStyleIdx="0" presStyleCnt="3" custFlipHor="1" custScaleX="30933" custScaleY="72036" custLinFactNeighborX="607" custLinFactNeighborY="105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BC2DD7-A565-4942-8C64-10A0BFAD4DB6}" type="pres">
      <dgm:prSet presAssocID="{9E67DDD2-7F70-4732-AF13-F73E8006BD43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18593F-FF88-4428-8F24-47B70735AD2B}" type="pres">
      <dgm:prSet presAssocID="{C55750EA-11C5-4A05-8A31-EE1C181A805E}" presName="sp" presStyleCnt="0"/>
      <dgm:spPr/>
    </dgm:pt>
    <dgm:pt modelId="{F4FC2932-4246-4D19-B968-8FECCF5251D2}" type="pres">
      <dgm:prSet presAssocID="{330CF246-A2E0-4BC7-BCA3-7530AA3F24B5}" presName="linNode" presStyleCnt="0"/>
      <dgm:spPr/>
    </dgm:pt>
    <dgm:pt modelId="{C370958C-4170-4D92-9227-180CCD20C96C}" type="pres">
      <dgm:prSet presAssocID="{330CF246-A2E0-4BC7-BCA3-7530AA3F24B5}" presName="parentText" presStyleLbl="node1" presStyleIdx="1" presStyleCnt="3" custScaleX="32953" custScaleY="68235" custLinFactNeighborY="171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85D203-6011-4F84-8404-DE40C02B8AA4}" type="pres">
      <dgm:prSet presAssocID="{330CF246-A2E0-4BC7-BCA3-7530AA3F24B5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A2669E-8A9A-4AAA-B3DA-79E6E32357AD}" type="pres">
      <dgm:prSet presAssocID="{67BB3FB1-6E65-471B-A6D9-17236432BF20}" presName="sp" presStyleCnt="0"/>
      <dgm:spPr/>
    </dgm:pt>
    <dgm:pt modelId="{082F1AD1-EFDB-4168-9485-E013AB99D473}" type="pres">
      <dgm:prSet presAssocID="{3F946058-7860-484C-9637-14C9E02B52D9}" presName="linNode" presStyleCnt="0"/>
      <dgm:spPr/>
    </dgm:pt>
    <dgm:pt modelId="{37C38579-8881-4E9F-8463-9060614CD0DB}" type="pres">
      <dgm:prSet presAssocID="{3F946058-7860-484C-9637-14C9E02B52D9}" presName="parentText" presStyleLbl="node1" presStyleIdx="2" presStyleCnt="3" custFlipHor="1" custScaleX="32953" custScaleY="6283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1E311A-5D9C-41BC-AD2F-89D0AFC738E1}" type="pres">
      <dgm:prSet presAssocID="{3F946058-7860-484C-9637-14C9E02B52D9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69A94FF-6BDB-4875-8F44-58D3351F817E}" type="presOf" srcId="{F7F76927-E9DD-4930-BBA1-D50A16C5EFA5}" destId="{2785D203-6011-4F84-8404-DE40C02B8AA4}" srcOrd="0" destOrd="0" presId="urn:microsoft.com/office/officeart/2005/8/layout/vList5"/>
    <dgm:cxn modelId="{E623593F-AD9B-4415-A4EA-0509EF6E3FE7}" srcId="{4A9F8B63-A210-48DF-8885-873FD1E1766A}" destId="{9E67DDD2-7F70-4732-AF13-F73E8006BD43}" srcOrd="0" destOrd="0" parTransId="{8AB8848B-AA93-4D05-8396-EF46F4055640}" sibTransId="{C55750EA-11C5-4A05-8A31-EE1C181A805E}"/>
    <dgm:cxn modelId="{CDFB85FA-17CE-484C-9DF4-04129576EFB0}" type="presOf" srcId="{601CE8EF-6A68-4313-8A5F-441BF7513079}" destId="{C5BC2DD7-A565-4942-8C64-10A0BFAD4DB6}" srcOrd="0" destOrd="0" presId="urn:microsoft.com/office/officeart/2005/8/layout/vList5"/>
    <dgm:cxn modelId="{5E8F9959-2252-40E1-887C-CB506A2782D6}" type="presOf" srcId="{D9CE36BC-4760-4F19-B054-9AA18CF1E363}" destId="{EE1E311A-5D9C-41BC-AD2F-89D0AFC738E1}" srcOrd="0" destOrd="0" presId="urn:microsoft.com/office/officeart/2005/8/layout/vList5"/>
    <dgm:cxn modelId="{DB667781-7270-4A52-912F-4B4A10D448AA}" srcId="{3F946058-7860-484C-9637-14C9E02B52D9}" destId="{D9CE36BC-4760-4F19-B054-9AA18CF1E363}" srcOrd="0" destOrd="0" parTransId="{CFDD57BD-250C-4EB2-A70C-29D1BBD94FDF}" sibTransId="{F9CB527D-9BF3-45BD-A55A-52B647D1E870}"/>
    <dgm:cxn modelId="{6AAF10A5-4C2C-4F7E-8D8B-DBE0C2B2DE43}" type="presOf" srcId="{9E67DDD2-7F70-4732-AF13-F73E8006BD43}" destId="{2150A6CF-8557-4DC6-8D6E-54C5EAF4C8BA}" srcOrd="0" destOrd="0" presId="urn:microsoft.com/office/officeart/2005/8/layout/vList5"/>
    <dgm:cxn modelId="{E39AA770-B034-45BD-9B48-B8D4A3679D1C}" srcId="{330CF246-A2E0-4BC7-BCA3-7530AA3F24B5}" destId="{F7F76927-E9DD-4930-BBA1-D50A16C5EFA5}" srcOrd="0" destOrd="0" parTransId="{A35BEB3B-72B3-45BD-943B-A788402DC892}" sibTransId="{4154518C-14E7-4D1E-8B2C-A58427EF83B8}"/>
    <dgm:cxn modelId="{3355C585-2F6D-4330-B724-1DD1537A84E8}" srcId="{9E67DDD2-7F70-4732-AF13-F73E8006BD43}" destId="{601CE8EF-6A68-4313-8A5F-441BF7513079}" srcOrd="0" destOrd="0" parTransId="{1818EE6F-AF93-46F1-980F-F9C6DE4A15B2}" sibTransId="{77BC54D6-1E4C-4512-9CE9-6CAF146EBBB6}"/>
    <dgm:cxn modelId="{5D0FD571-3760-40E9-BEA7-8DE5B4529978}" type="presOf" srcId="{330CF246-A2E0-4BC7-BCA3-7530AA3F24B5}" destId="{C370958C-4170-4D92-9227-180CCD20C96C}" srcOrd="0" destOrd="0" presId="urn:microsoft.com/office/officeart/2005/8/layout/vList5"/>
    <dgm:cxn modelId="{E501C7E0-D2C5-48D9-BE69-AB54314B7237}" srcId="{4A9F8B63-A210-48DF-8885-873FD1E1766A}" destId="{3F946058-7860-484C-9637-14C9E02B52D9}" srcOrd="2" destOrd="0" parTransId="{CB64317C-D787-4FE6-985E-8E540360851D}" sibTransId="{9E405B32-ECF0-404E-8FEB-76BDB144AB89}"/>
    <dgm:cxn modelId="{3E5A3BD5-7125-4968-BD61-B42008A6B781}" srcId="{4A9F8B63-A210-48DF-8885-873FD1E1766A}" destId="{330CF246-A2E0-4BC7-BCA3-7530AA3F24B5}" srcOrd="1" destOrd="0" parTransId="{04461B84-8666-4E35-A36F-4DE3E66E8579}" sibTransId="{67BB3FB1-6E65-471B-A6D9-17236432BF20}"/>
    <dgm:cxn modelId="{891DA071-7D8F-4D1D-8E73-A58003337720}" type="presOf" srcId="{3F946058-7860-484C-9637-14C9E02B52D9}" destId="{37C38579-8881-4E9F-8463-9060614CD0DB}" srcOrd="0" destOrd="0" presId="urn:microsoft.com/office/officeart/2005/8/layout/vList5"/>
    <dgm:cxn modelId="{F0C63CFB-230D-4635-BED4-6798315E6A73}" type="presOf" srcId="{4A9F8B63-A210-48DF-8885-873FD1E1766A}" destId="{01227013-A647-4F98-AEAF-160BFACE646C}" srcOrd="0" destOrd="0" presId="urn:microsoft.com/office/officeart/2005/8/layout/vList5"/>
    <dgm:cxn modelId="{F326EDCE-F384-42F9-8D28-E13E886CD30F}" type="presParOf" srcId="{01227013-A647-4F98-AEAF-160BFACE646C}" destId="{B8926B79-C982-4D92-A511-8ACD20C0D58A}" srcOrd="0" destOrd="0" presId="urn:microsoft.com/office/officeart/2005/8/layout/vList5"/>
    <dgm:cxn modelId="{271892B4-037F-4B04-BC28-7548781D0BF1}" type="presParOf" srcId="{B8926B79-C982-4D92-A511-8ACD20C0D58A}" destId="{2150A6CF-8557-4DC6-8D6E-54C5EAF4C8BA}" srcOrd="0" destOrd="0" presId="urn:microsoft.com/office/officeart/2005/8/layout/vList5"/>
    <dgm:cxn modelId="{E70031AC-63B2-4965-AC67-C10723FAF882}" type="presParOf" srcId="{B8926B79-C982-4D92-A511-8ACD20C0D58A}" destId="{C5BC2DD7-A565-4942-8C64-10A0BFAD4DB6}" srcOrd="1" destOrd="0" presId="urn:microsoft.com/office/officeart/2005/8/layout/vList5"/>
    <dgm:cxn modelId="{32269D5A-590C-4FF2-BB75-EBEC56222C27}" type="presParOf" srcId="{01227013-A647-4F98-AEAF-160BFACE646C}" destId="{B918593F-FF88-4428-8F24-47B70735AD2B}" srcOrd="1" destOrd="0" presId="urn:microsoft.com/office/officeart/2005/8/layout/vList5"/>
    <dgm:cxn modelId="{11594751-7526-422D-9DBF-042C0E3A0EBA}" type="presParOf" srcId="{01227013-A647-4F98-AEAF-160BFACE646C}" destId="{F4FC2932-4246-4D19-B968-8FECCF5251D2}" srcOrd="2" destOrd="0" presId="urn:microsoft.com/office/officeart/2005/8/layout/vList5"/>
    <dgm:cxn modelId="{0B0AA5BD-4B72-4A4E-8CC2-595F0C0D3D0E}" type="presParOf" srcId="{F4FC2932-4246-4D19-B968-8FECCF5251D2}" destId="{C370958C-4170-4D92-9227-180CCD20C96C}" srcOrd="0" destOrd="0" presId="urn:microsoft.com/office/officeart/2005/8/layout/vList5"/>
    <dgm:cxn modelId="{31A9FF27-422E-4247-9DAD-B6E7DE817E61}" type="presParOf" srcId="{F4FC2932-4246-4D19-B968-8FECCF5251D2}" destId="{2785D203-6011-4F84-8404-DE40C02B8AA4}" srcOrd="1" destOrd="0" presId="urn:microsoft.com/office/officeart/2005/8/layout/vList5"/>
    <dgm:cxn modelId="{B5E22DE6-B779-4D02-9CE5-77B683FB70D0}" type="presParOf" srcId="{01227013-A647-4F98-AEAF-160BFACE646C}" destId="{7CA2669E-8A9A-4AAA-B3DA-79E6E32357AD}" srcOrd="3" destOrd="0" presId="urn:microsoft.com/office/officeart/2005/8/layout/vList5"/>
    <dgm:cxn modelId="{1456C489-6641-4FB9-B004-01813DCC2661}" type="presParOf" srcId="{01227013-A647-4F98-AEAF-160BFACE646C}" destId="{082F1AD1-EFDB-4168-9485-E013AB99D473}" srcOrd="4" destOrd="0" presId="urn:microsoft.com/office/officeart/2005/8/layout/vList5"/>
    <dgm:cxn modelId="{C2FCA05C-8A00-4BD7-96BC-1ED89CFB115B}" type="presParOf" srcId="{082F1AD1-EFDB-4168-9485-E013AB99D473}" destId="{37C38579-8881-4E9F-8463-9060614CD0DB}" srcOrd="0" destOrd="0" presId="urn:microsoft.com/office/officeart/2005/8/layout/vList5"/>
    <dgm:cxn modelId="{52ECFB4F-DC62-4B34-81C4-2730586A11D0}" type="presParOf" srcId="{082F1AD1-EFDB-4168-9485-E013AB99D473}" destId="{EE1E311A-5D9C-41BC-AD2F-89D0AFC738E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5BC2DD7-A565-4942-8C64-10A0BFAD4DB6}">
      <dsp:nvSpPr>
        <dsp:cNvPr id="0" name=""/>
        <dsp:cNvSpPr/>
      </dsp:nvSpPr>
      <dsp:spPr>
        <a:xfrm rot="5400000">
          <a:off x="4167154" y="-2211834"/>
          <a:ext cx="967551" cy="5391959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+mn-lt"/>
              <a:cs typeface="Times New Roman" pitchFamily="18" charset="0"/>
            </a:rPr>
            <a:t>Узнавание неречевых звуков </a:t>
          </a:r>
          <a:endParaRPr lang="ru-RU" sz="2400" kern="1200" dirty="0">
            <a:latin typeface="+mn-lt"/>
            <a:cs typeface="Times New Roman" pitchFamily="18" charset="0"/>
          </a:endParaRPr>
        </a:p>
      </dsp:txBody>
      <dsp:txXfrm rot="5400000">
        <a:off x="4167154" y="-2211834"/>
        <a:ext cx="967551" cy="5391959"/>
      </dsp:txXfrm>
    </dsp:sp>
    <dsp:sp modelId="{2150A6CF-8557-4DC6-8D6E-54C5EAF4C8BA}">
      <dsp:nvSpPr>
        <dsp:cNvPr id="0" name=""/>
        <dsp:cNvSpPr/>
      </dsp:nvSpPr>
      <dsp:spPr>
        <a:xfrm flipH="1">
          <a:off x="1049489" y="68400"/>
          <a:ext cx="938190" cy="856960"/>
        </a:xfrm>
        <a:prstGeom prst="roundRect">
          <a:avLst/>
        </a:prstGeom>
        <a:gradFill rotWithShape="0">
          <a:gsLst>
            <a:gs pos="28000">
              <a:schemeClr val="accent4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1</a:t>
          </a:r>
          <a:endParaRPr lang="ru-RU" sz="3600" kern="1200" dirty="0"/>
        </a:p>
      </dsp:txBody>
      <dsp:txXfrm flipH="1">
        <a:off x="1049489" y="68400"/>
        <a:ext cx="938190" cy="856960"/>
      </dsp:txXfrm>
    </dsp:sp>
    <dsp:sp modelId="{2785D203-6011-4F84-8404-DE40C02B8AA4}">
      <dsp:nvSpPr>
        <dsp:cNvPr id="0" name=""/>
        <dsp:cNvSpPr/>
      </dsp:nvSpPr>
      <dsp:spPr>
        <a:xfrm rot="5400000">
          <a:off x="4228420" y="-1183811"/>
          <a:ext cx="967551" cy="5391959"/>
        </a:xfrm>
        <a:prstGeom prst="round2SameRect">
          <a:avLst/>
        </a:prstGeom>
        <a:solidFill>
          <a:schemeClr val="accent4">
            <a:tint val="40000"/>
            <a:alpha val="90000"/>
            <a:hueOff val="-4352041"/>
            <a:satOff val="28525"/>
            <a:lumOff val="1219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4352041"/>
              <a:satOff val="28525"/>
              <a:lumOff val="121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Различение одинаковых слов, фраз, </a:t>
          </a:r>
          <a:r>
            <a:rPr lang="ru-RU" sz="2400" kern="1200" dirty="0" err="1" smtClean="0"/>
            <a:t>звукокомплексов</a:t>
          </a:r>
          <a:r>
            <a:rPr lang="ru-RU" sz="2400" kern="1200" dirty="0" smtClean="0"/>
            <a:t> и звуков по высоте, силе и тембру голоса.</a:t>
          </a:r>
          <a:endParaRPr lang="ru-RU" sz="2400" kern="1200" dirty="0"/>
        </a:p>
      </dsp:txBody>
      <dsp:txXfrm rot="5400000">
        <a:off x="4228420" y="-1183811"/>
        <a:ext cx="967551" cy="5391959"/>
      </dsp:txXfrm>
    </dsp:sp>
    <dsp:sp modelId="{C370958C-4170-4D92-9227-180CCD20C96C}">
      <dsp:nvSpPr>
        <dsp:cNvPr id="0" name=""/>
        <dsp:cNvSpPr/>
      </dsp:nvSpPr>
      <dsp:spPr>
        <a:xfrm>
          <a:off x="1016760" y="1152130"/>
          <a:ext cx="999456" cy="720075"/>
        </a:xfrm>
        <a:prstGeom prst="roundRect">
          <a:avLst/>
        </a:prstGeom>
        <a:gradFill rotWithShape="0">
          <a:gsLst>
            <a:gs pos="28000">
              <a:schemeClr val="accent4">
                <a:hueOff val="-4135930"/>
                <a:satOff val="23223"/>
                <a:lumOff val="-1078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4">
                <a:hueOff val="-4135930"/>
                <a:satOff val="23223"/>
                <a:lumOff val="-1078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2</a:t>
          </a:r>
          <a:endParaRPr lang="ru-RU" sz="3600" kern="1200" dirty="0"/>
        </a:p>
      </dsp:txBody>
      <dsp:txXfrm>
        <a:off x="1016760" y="1152130"/>
        <a:ext cx="999456" cy="720075"/>
      </dsp:txXfrm>
    </dsp:sp>
    <dsp:sp modelId="{EE1E311A-5D9C-41BC-AD2F-89D0AFC738E1}">
      <dsp:nvSpPr>
        <dsp:cNvPr id="0" name=""/>
        <dsp:cNvSpPr/>
      </dsp:nvSpPr>
      <dsp:spPr>
        <a:xfrm rot="5400000">
          <a:off x="4228420" y="-155788"/>
          <a:ext cx="967551" cy="5391959"/>
        </a:xfrm>
        <a:prstGeom prst="round2SameRect">
          <a:avLst/>
        </a:prstGeom>
        <a:solidFill>
          <a:schemeClr val="accent4">
            <a:tint val="40000"/>
            <a:alpha val="90000"/>
            <a:hueOff val="-8704081"/>
            <a:satOff val="57049"/>
            <a:lumOff val="2439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8704081"/>
              <a:satOff val="57049"/>
              <a:lumOff val="243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Различение слов, близких по звуковому составу.</a:t>
          </a:r>
          <a:endParaRPr lang="ru-RU" sz="2400" kern="1200" dirty="0"/>
        </a:p>
      </dsp:txBody>
      <dsp:txXfrm rot="5400000">
        <a:off x="4228420" y="-155788"/>
        <a:ext cx="967551" cy="5391959"/>
      </dsp:txXfrm>
    </dsp:sp>
    <dsp:sp modelId="{37C38579-8881-4E9F-8463-9060614CD0DB}">
      <dsp:nvSpPr>
        <dsp:cNvPr id="0" name=""/>
        <dsp:cNvSpPr/>
      </dsp:nvSpPr>
      <dsp:spPr>
        <a:xfrm flipH="1">
          <a:off x="1016760" y="2104823"/>
          <a:ext cx="999456" cy="870735"/>
        </a:xfrm>
        <a:prstGeom prst="roundRect">
          <a:avLst/>
        </a:prstGeom>
        <a:gradFill rotWithShape="0">
          <a:gsLst>
            <a:gs pos="28000">
              <a:schemeClr val="accent4">
                <a:hueOff val="-8271860"/>
                <a:satOff val="46445"/>
                <a:lumOff val="-2156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4">
                <a:hueOff val="-8271860"/>
                <a:satOff val="46445"/>
                <a:lumOff val="-2156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3</a:t>
          </a:r>
          <a:endParaRPr lang="ru-RU" sz="3600" kern="1200" dirty="0"/>
        </a:p>
      </dsp:txBody>
      <dsp:txXfrm flipH="1">
        <a:off x="1016760" y="2104823"/>
        <a:ext cx="999456" cy="87073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5BC2DD7-A565-4942-8C64-10A0BFAD4DB6}">
      <dsp:nvSpPr>
        <dsp:cNvPr id="0" name=""/>
        <dsp:cNvSpPr/>
      </dsp:nvSpPr>
      <dsp:spPr>
        <a:xfrm rot="5400000">
          <a:off x="4167154" y="-2211834"/>
          <a:ext cx="967551" cy="5391959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Дифференциация слогов</a:t>
          </a:r>
          <a:endParaRPr lang="ru-RU" sz="2400" kern="1200" dirty="0"/>
        </a:p>
      </dsp:txBody>
      <dsp:txXfrm rot="5400000">
        <a:off x="4167154" y="-2211834"/>
        <a:ext cx="967551" cy="5391959"/>
      </dsp:txXfrm>
    </dsp:sp>
    <dsp:sp modelId="{2150A6CF-8557-4DC6-8D6E-54C5EAF4C8BA}">
      <dsp:nvSpPr>
        <dsp:cNvPr id="0" name=""/>
        <dsp:cNvSpPr/>
      </dsp:nvSpPr>
      <dsp:spPr>
        <a:xfrm flipH="1">
          <a:off x="1049489" y="61264"/>
          <a:ext cx="938190" cy="871231"/>
        </a:xfrm>
        <a:prstGeom prst="roundRect">
          <a:avLst/>
        </a:prstGeom>
        <a:gradFill rotWithShape="0">
          <a:gsLst>
            <a:gs pos="28000">
              <a:schemeClr val="accent4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/>
            <a:t>4</a:t>
          </a:r>
          <a:endParaRPr lang="ru-RU" sz="3800" kern="1200" dirty="0"/>
        </a:p>
      </dsp:txBody>
      <dsp:txXfrm flipH="1">
        <a:off x="1049489" y="61264"/>
        <a:ext cx="938190" cy="871231"/>
      </dsp:txXfrm>
    </dsp:sp>
    <dsp:sp modelId="{2785D203-6011-4F84-8404-DE40C02B8AA4}">
      <dsp:nvSpPr>
        <dsp:cNvPr id="0" name=""/>
        <dsp:cNvSpPr/>
      </dsp:nvSpPr>
      <dsp:spPr>
        <a:xfrm rot="5400000">
          <a:off x="4228420" y="-1183811"/>
          <a:ext cx="967551" cy="5391959"/>
        </a:xfrm>
        <a:prstGeom prst="round2SameRect">
          <a:avLst/>
        </a:prstGeom>
        <a:solidFill>
          <a:schemeClr val="accent4">
            <a:tint val="40000"/>
            <a:alpha val="90000"/>
            <a:hueOff val="-4352041"/>
            <a:satOff val="28525"/>
            <a:lumOff val="1219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4352041"/>
              <a:satOff val="28525"/>
              <a:lumOff val="121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Дифференциация фонем</a:t>
          </a:r>
          <a:endParaRPr lang="ru-RU" sz="2400" kern="1200" dirty="0"/>
        </a:p>
      </dsp:txBody>
      <dsp:txXfrm rot="5400000">
        <a:off x="4228420" y="-1183811"/>
        <a:ext cx="967551" cy="5391959"/>
      </dsp:txXfrm>
    </dsp:sp>
    <dsp:sp modelId="{C370958C-4170-4D92-9227-180CCD20C96C}">
      <dsp:nvSpPr>
        <dsp:cNvPr id="0" name=""/>
        <dsp:cNvSpPr/>
      </dsp:nvSpPr>
      <dsp:spPr>
        <a:xfrm>
          <a:off x="1016760" y="1120303"/>
          <a:ext cx="999456" cy="825260"/>
        </a:xfrm>
        <a:prstGeom prst="roundRect">
          <a:avLst/>
        </a:prstGeom>
        <a:gradFill rotWithShape="0">
          <a:gsLst>
            <a:gs pos="28000">
              <a:schemeClr val="accent4">
                <a:hueOff val="-4135930"/>
                <a:satOff val="23223"/>
                <a:lumOff val="-1078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4">
                <a:hueOff val="-4135930"/>
                <a:satOff val="23223"/>
                <a:lumOff val="-1078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/>
            <a:t>5</a:t>
          </a:r>
          <a:endParaRPr lang="ru-RU" sz="3800" kern="1200" dirty="0"/>
        </a:p>
      </dsp:txBody>
      <dsp:txXfrm>
        <a:off x="1016760" y="1120303"/>
        <a:ext cx="999456" cy="825260"/>
      </dsp:txXfrm>
    </dsp:sp>
    <dsp:sp modelId="{EE1E311A-5D9C-41BC-AD2F-89D0AFC738E1}">
      <dsp:nvSpPr>
        <dsp:cNvPr id="0" name=""/>
        <dsp:cNvSpPr/>
      </dsp:nvSpPr>
      <dsp:spPr>
        <a:xfrm rot="5400000">
          <a:off x="4228420" y="-155788"/>
          <a:ext cx="967551" cy="5391959"/>
        </a:xfrm>
        <a:prstGeom prst="round2SameRect">
          <a:avLst/>
        </a:prstGeom>
        <a:solidFill>
          <a:schemeClr val="accent4">
            <a:tint val="40000"/>
            <a:alpha val="90000"/>
            <a:hueOff val="-8704081"/>
            <a:satOff val="57049"/>
            <a:lumOff val="2439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8704081"/>
              <a:satOff val="57049"/>
              <a:lumOff val="243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Развитие элементарного звукового анализа</a:t>
          </a:r>
          <a:endParaRPr lang="ru-RU" sz="2400" kern="1200" dirty="0"/>
        </a:p>
      </dsp:txBody>
      <dsp:txXfrm rot="5400000">
        <a:off x="4228420" y="-155788"/>
        <a:ext cx="967551" cy="5391959"/>
      </dsp:txXfrm>
    </dsp:sp>
    <dsp:sp modelId="{37C38579-8881-4E9F-8463-9060614CD0DB}">
      <dsp:nvSpPr>
        <dsp:cNvPr id="0" name=""/>
        <dsp:cNvSpPr/>
      </dsp:nvSpPr>
      <dsp:spPr>
        <a:xfrm flipH="1">
          <a:off x="1016760" y="2160239"/>
          <a:ext cx="999456" cy="759902"/>
        </a:xfrm>
        <a:prstGeom prst="roundRect">
          <a:avLst/>
        </a:prstGeom>
        <a:gradFill rotWithShape="0">
          <a:gsLst>
            <a:gs pos="28000">
              <a:schemeClr val="accent4">
                <a:hueOff val="-8271860"/>
                <a:satOff val="46445"/>
                <a:lumOff val="-2156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4">
                <a:hueOff val="-8271860"/>
                <a:satOff val="46445"/>
                <a:lumOff val="-2156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/>
            <a:t>6</a:t>
          </a:r>
          <a:endParaRPr lang="ru-RU" sz="3800" kern="1200" dirty="0"/>
        </a:p>
      </dsp:txBody>
      <dsp:txXfrm flipH="1">
        <a:off x="1016760" y="2160239"/>
        <a:ext cx="999456" cy="7599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eg"/><Relationship Id="rId3" Type="http://schemas.openxmlformats.org/officeDocument/2006/relationships/image" Target="../media/image25.jpeg"/><Relationship Id="rId7" Type="http://schemas.openxmlformats.org/officeDocument/2006/relationships/image" Target="../media/image29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Relationship Id="rId9" Type="http://schemas.openxmlformats.org/officeDocument/2006/relationships/image" Target="../media/image3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jpeg"/><Relationship Id="rId3" Type="http://schemas.openxmlformats.org/officeDocument/2006/relationships/image" Target="../media/image33.jpeg"/><Relationship Id="rId7" Type="http://schemas.openxmlformats.org/officeDocument/2006/relationships/image" Target="../media/image37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jpeg"/><Relationship Id="rId11" Type="http://schemas.openxmlformats.org/officeDocument/2006/relationships/image" Target="../media/image41.jpeg"/><Relationship Id="rId5" Type="http://schemas.openxmlformats.org/officeDocument/2006/relationships/image" Target="../media/image35.jpeg"/><Relationship Id="rId10" Type="http://schemas.openxmlformats.org/officeDocument/2006/relationships/image" Target="../media/image40.jpeg"/><Relationship Id="rId4" Type="http://schemas.openxmlformats.org/officeDocument/2006/relationships/image" Target="../media/image34.jpeg"/><Relationship Id="rId9" Type="http://schemas.openxmlformats.org/officeDocument/2006/relationships/image" Target="../media/image39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5013176"/>
            <a:ext cx="7406640" cy="1320552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ru-RU" sz="2800" dirty="0" smtClean="0"/>
              <a:t>                                       </a:t>
            </a:r>
            <a:r>
              <a:rPr lang="ru-RU" sz="2800" dirty="0" smtClean="0"/>
              <a:t>Выполнил: </a:t>
            </a:r>
          </a:p>
          <a:p>
            <a:pPr algn="r"/>
            <a:r>
              <a:rPr lang="ru-RU" sz="2800" dirty="0" smtClean="0"/>
              <a:t>учитель-логопед </a:t>
            </a:r>
            <a:r>
              <a:rPr lang="ru-RU" sz="2800" dirty="0" smtClean="0"/>
              <a:t>– </a:t>
            </a:r>
          </a:p>
          <a:p>
            <a:pPr algn="r"/>
            <a:r>
              <a:rPr lang="ru-RU" sz="2800" dirty="0"/>
              <a:t> </a:t>
            </a:r>
            <a:r>
              <a:rPr lang="ru-RU" sz="2800" dirty="0" smtClean="0"/>
              <a:t>                                        Никитина Е. И.</a:t>
            </a: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052736"/>
            <a:ext cx="8443664" cy="3240360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dirty="0" smtClean="0"/>
              <a:t>Развитие фонематического восприятия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463226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466144" cy="490066"/>
          </a:xfrm>
        </p:spPr>
        <p:txBody>
          <a:bodyPr>
            <a:noAutofit/>
          </a:bodyPr>
          <a:lstStyle/>
          <a:p>
            <a:pPr marL="0" lvl="0" indent="0" algn="ctr">
              <a:spcBef>
                <a:spcPts val="600"/>
              </a:spcBef>
              <a:buNone/>
            </a:pPr>
            <a:r>
              <a:rPr lang="ru-RU" sz="3200" dirty="0">
                <a:solidFill>
                  <a:srgbClr val="002060"/>
                </a:solidFill>
                <a:effectLst/>
                <a:ea typeface="Calibri"/>
                <a:cs typeface="Times New Roman"/>
              </a:rPr>
              <a:t>«Поэт»</a:t>
            </a:r>
            <a:r>
              <a:rPr lang="ru-RU" sz="3200" dirty="0">
                <a:solidFill>
                  <a:srgbClr val="002060"/>
                </a:solidFill>
                <a:effectLst/>
                <a:ea typeface="+mn-ea"/>
                <a:cs typeface="+mn-cs"/>
              </a:rPr>
              <a:t/>
            </a:r>
            <a:br>
              <a:rPr lang="ru-RU" sz="3200" dirty="0">
                <a:solidFill>
                  <a:srgbClr val="002060"/>
                </a:solidFill>
                <a:effectLst/>
                <a:ea typeface="+mn-ea"/>
                <a:cs typeface="+mn-cs"/>
              </a:rPr>
            </a:b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908720"/>
            <a:ext cx="8754176" cy="5544616"/>
          </a:xfrm>
        </p:spPr>
        <p:txBody>
          <a:bodyPr>
            <a:normAutofit fontScale="62500" lnSpcReduction="20000"/>
          </a:bodyPr>
          <a:lstStyle/>
          <a:p>
            <a:pPr marL="45720" indent="0">
              <a:buNone/>
            </a:pPr>
            <a:r>
              <a:rPr lang="ru-RU" sz="3200" dirty="0">
                <a:solidFill>
                  <a:srgbClr val="000000"/>
                </a:solidFill>
                <a:ea typeface="Calibri"/>
                <a:cs typeface="Times New Roman"/>
              </a:rPr>
              <a:t>Шепчет ночью мне на ушко сказки разные... </a:t>
            </a:r>
            <a:endParaRPr lang="ru-RU" sz="3200" dirty="0" smtClean="0">
              <a:solidFill>
                <a:srgbClr val="000000"/>
              </a:solidFill>
              <a:ea typeface="Calibri"/>
              <a:cs typeface="Times New Roman"/>
            </a:endParaRPr>
          </a:p>
          <a:p>
            <a:pPr marL="45720" indent="0">
              <a:buNone/>
            </a:pPr>
            <a:r>
              <a:rPr lang="ru-RU" sz="3200" dirty="0" smtClean="0">
                <a:solidFill>
                  <a:srgbClr val="000000"/>
                </a:solidFill>
                <a:ea typeface="Calibri"/>
                <a:cs typeface="Times New Roman"/>
              </a:rPr>
              <a:t>                                                                             (</a:t>
            </a:r>
            <a:r>
              <a:rPr lang="ru-RU" sz="3200" dirty="0">
                <a:solidFill>
                  <a:srgbClr val="000000"/>
                </a:solidFill>
                <a:ea typeface="Calibri"/>
                <a:cs typeface="Times New Roman"/>
              </a:rPr>
              <a:t>перина, подушка, рубашка).</a:t>
            </a:r>
            <a:br>
              <a:rPr lang="ru-RU" sz="3200" dirty="0">
                <a:solidFill>
                  <a:srgbClr val="000000"/>
                </a:solidFill>
                <a:ea typeface="Calibri"/>
                <a:cs typeface="Times New Roman"/>
              </a:rPr>
            </a:br>
            <a:r>
              <a:rPr lang="ru-RU" sz="3200" dirty="0">
                <a:solidFill>
                  <a:srgbClr val="000000"/>
                </a:solidFill>
                <a:ea typeface="Calibri"/>
                <a:cs typeface="Times New Roman"/>
              </a:rPr>
              <a:t>Без ключа, ты мне поверь, не откроешь эту... </a:t>
            </a:r>
            <a:endParaRPr lang="ru-RU" sz="3200" dirty="0" smtClean="0">
              <a:solidFill>
                <a:srgbClr val="000000"/>
              </a:solidFill>
              <a:ea typeface="Calibri"/>
              <a:cs typeface="Times New Roman"/>
            </a:endParaRPr>
          </a:p>
          <a:p>
            <a:pPr marL="45720" indent="0">
              <a:buNone/>
            </a:pPr>
            <a:r>
              <a:rPr lang="ru-RU" sz="3200" dirty="0" smtClean="0">
                <a:solidFill>
                  <a:srgbClr val="000000"/>
                </a:solidFill>
                <a:ea typeface="Calibri"/>
                <a:cs typeface="Times New Roman"/>
              </a:rPr>
              <a:t>                                                                            (</a:t>
            </a:r>
            <a:r>
              <a:rPr lang="ru-RU" sz="3200" dirty="0">
                <a:solidFill>
                  <a:srgbClr val="000000"/>
                </a:solidFill>
                <a:ea typeface="Calibri"/>
                <a:cs typeface="Times New Roman"/>
              </a:rPr>
              <a:t>тумбочку, дверь, книгу).</a:t>
            </a:r>
            <a:br>
              <a:rPr lang="ru-RU" sz="3200" dirty="0">
                <a:solidFill>
                  <a:srgbClr val="000000"/>
                </a:solidFill>
                <a:ea typeface="Calibri"/>
                <a:cs typeface="Times New Roman"/>
              </a:rPr>
            </a:br>
            <a:r>
              <a:rPr lang="ru-RU" sz="3200" dirty="0">
                <a:solidFill>
                  <a:srgbClr val="000000"/>
                </a:solidFill>
                <a:ea typeface="Calibri"/>
                <a:cs typeface="Times New Roman"/>
              </a:rPr>
              <a:t>От грязнули даже стол поздним вечером... </a:t>
            </a:r>
            <a:endParaRPr lang="ru-RU" sz="3200" dirty="0" smtClean="0">
              <a:solidFill>
                <a:srgbClr val="000000"/>
              </a:solidFill>
              <a:ea typeface="Calibri"/>
              <a:cs typeface="Times New Roman"/>
            </a:endParaRPr>
          </a:p>
          <a:p>
            <a:pPr marL="45720" indent="0">
              <a:buNone/>
            </a:pPr>
            <a:r>
              <a:rPr lang="ru-RU" sz="3200" dirty="0" smtClean="0">
                <a:solidFill>
                  <a:srgbClr val="000000"/>
                </a:solidFill>
                <a:ea typeface="Calibri"/>
                <a:cs typeface="Times New Roman"/>
              </a:rPr>
              <a:t>                                                                            (</a:t>
            </a:r>
            <a:r>
              <a:rPr lang="ru-RU" sz="3200" dirty="0">
                <a:solidFill>
                  <a:srgbClr val="000000"/>
                </a:solidFill>
                <a:ea typeface="Calibri"/>
                <a:cs typeface="Times New Roman"/>
              </a:rPr>
              <a:t>сбежал, ушел, ускакал).</a:t>
            </a:r>
            <a:br>
              <a:rPr lang="ru-RU" sz="3200" dirty="0">
                <a:solidFill>
                  <a:srgbClr val="000000"/>
                </a:solidFill>
                <a:ea typeface="Calibri"/>
                <a:cs typeface="Times New Roman"/>
              </a:rPr>
            </a:br>
            <a:r>
              <a:rPr lang="ru-RU" sz="3200" dirty="0">
                <a:solidFill>
                  <a:srgbClr val="000000"/>
                </a:solidFill>
                <a:ea typeface="Calibri"/>
                <a:cs typeface="Times New Roman"/>
              </a:rPr>
              <a:t>Две сестрички, две лисички отыскали где-то... </a:t>
            </a:r>
            <a:endParaRPr lang="ru-RU" sz="3200" dirty="0" smtClean="0">
              <a:solidFill>
                <a:srgbClr val="000000"/>
              </a:solidFill>
              <a:ea typeface="Calibri"/>
              <a:cs typeface="Times New Roman"/>
            </a:endParaRPr>
          </a:p>
          <a:p>
            <a:pPr marL="45720" indent="0">
              <a:buNone/>
            </a:pPr>
            <a:r>
              <a:rPr lang="ru-RU" sz="3200" dirty="0" smtClean="0">
                <a:solidFill>
                  <a:srgbClr val="000000"/>
                </a:solidFill>
                <a:ea typeface="Calibri"/>
                <a:cs typeface="Times New Roman"/>
              </a:rPr>
              <a:t>                                                                             (</a:t>
            </a:r>
            <a:r>
              <a:rPr lang="ru-RU" sz="3200" dirty="0">
                <a:solidFill>
                  <a:srgbClr val="000000"/>
                </a:solidFill>
                <a:ea typeface="Calibri"/>
                <a:cs typeface="Times New Roman"/>
              </a:rPr>
              <a:t>спички, щетку, ложку).</a:t>
            </a:r>
            <a:br>
              <a:rPr lang="ru-RU" sz="3200" dirty="0">
                <a:solidFill>
                  <a:srgbClr val="000000"/>
                </a:solidFill>
                <a:ea typeface="Calibri"/>
                <a:cs typeface="Times New Roman"/>
              </a:rPr>
            </a:br>
            <a:r>
              <a:rPr lang="ru-RU" sz="3200" dirty="0">
                <a:solidFill>
                  <a:srgbClr val="000000"/>
                </a:solidFill>
                <a:ea typeface="Calibri"/>
                <a:cs typeface="Times New Roman"/>
              </a:rPr>
              <a:t>Тебе кукла, а мне – мячик. Ты девочка, а я... </a:t>
            </a:r>
            <a:endParaRPr lang="ru-RU" sz="3200" dirty="0" smtClean="0">
              <a:solidFill>
                <a:srgbClr val="000000"/>
              </a:solidFill>
              <a:ea typeface="Calibri"/>
              <a:cs typeface="Times New Roman"/>
            </a:endParaRPr>
          </a:p>
          <a:p>
            <a:pPr marL="45720" indent="0">
              <a:buNone/>
            </a:pPr>
            <a:r>
              <a:rPr lang="ru-RU" sz="3200" dirty="0" smtClean="0">
                <a:solidFill>
                  <a:srgbClr val="000000"/>
                </a:solidFill>
                <a:ea typeface="Calibri"/>
                <a:cs typeface="Times New Roman"/>
              </a:rPr>
              <a:t>                                                                  (</a:t>
            </a:r>
            <a:r>
              <a:rPr lang="ru-RU" sz="3200" dirty="0">
                <a:solidFill>
                  <a:srgbClr val="000000"/>
                </a:solidFill>
                <a:ea typeface="Calibri"/>
                <a:cs typeface="Times New Roman"/>
              </a:rPr>
              <a:t>игрушка, медведь, мальчик).</a:t>
            </a:r>
            <a:br>
              <a:rPr lang="ru-RU" sz="3200" dirty="0">
                <a:solidFill>
                  <a:srgbClr val="000000"/>
                </a:solidFill>
                <a:ea typeface="Calibri"/>
                <a:cs typeface="Times New Roman"/>
              </a:rPr>
            </a:br>
            <a:r>
              <a:rPr lang="ru-RU" sz="3200" dirty="0">
                <a:solidFill>
                  <a:srgbClr val="000000"/>
                </a:solidFill>
                <a:ea typeface="Calibri"/>
                <a:cs typeface="Times New Roman"/>
              </a:rPr>
              <a:t>Говорила мышка мышке: до чего люблю я... </a:t>
            </a:r>
            <a:endParaRPr lang="ru-RU" sz="3200" dirty="0" smtClean="0">
              <a:solidFill>
                <a:srgbClr val="000000"/>
              </a:solidFill>
              <a:ea typeface="Calibri"/>
              <a:cs typeface="Times New Roman"/>
            </a:endParaRPr>
          </a:p>
          <a:p>
            <a:pPr marL="45720" indent="0">
              <a:buNone/>
            </a:pPr>
            <a:r>
              <a:rPr lang="ru-RU" sz="3200" dirty="0" smtClean="0">
                <a:solidFill>
                  <a:srgbClr val="000000"/>
                </a:solidFill>
                <a:ea typeface="Calibri"/>
                <a:cs typeface="Times New Roman"/>
              </a:rPr>
              <a:t>                                                            (</a:t>
            </a:r>
            <a:r>
              <a:rPr lang="ru-RU" sz="3200" dirty="0">
                <a:solidFill>
                  <a:srgbClr val="000000"/>
                </a:solidFill>
                <a:ea typeface="Calibri"/>
                <a:cs typeface="Times New Roman"/>
              </a:rPr>
              <a:t>сыр, мясо, книжки).</a:t>
            </a:r>
            <a:br>
              <a:rPr lang="ru-RU" sz="3200" dirty="0">
                <a:solidFill>
                  <a:srgbClr val="000000"/>
                </a:solidFill>
                <a:ea typeface="Calibri"/>
                <a:cs typeface="Times New Roman"/>
              </a:rPr>
            </a:br>
            <a:r>
              <a:rPr lang="ru-RU" sz="3200" dirty="0">
                <a:solidFill>
                  <a:srgbClr val="000000"/>
                </a:solidFill>
                <a:ea typeface="Calibri"/>
                <a:cs typeface="Times New Roman"/>
              </a:rPr>
              <a:t>Серый волк в густом лесу встретил рыжую... </a:t>
            </a:r>
            <a:endParaRPr lang="ru-RU" sz="3200" dirty="0" smtClean="0">
              <a:solidFill>
                <a:srgbClr val="000000"/>
              </a:solidFill>
              <a:ea typeface="Calibri"/>
              <a:cs typeface="Times New Roman"/>
            </a:endParaRPr>
          </a:p>
          <a:p>
            <a:pPr marL="45720" indent="0">
              <a:buNone/>
            </a:pPr>
            <a:r>
              <a:rPr lang="ru-RU" sz="3200" dirty="0" smtClean="0">
                <a:solidFill>
                  <a:srgbClr val="000000"/>
                </a:solidFill>
                <a:ea typeface="Calibri"/>
                <a:cs typeface="Times New Roman"/>
              </a:rPr>
              <a:t>                                                           (</a:t>
            </a:r>
            <a:r>
              <a:rPr lang="ru-RU" sz="3200" dirty="0">
                <a:solidFill>
                  <a:srgbClr val="000000"/>
                </a:solidFill>
                <a:ea typeface="Calibri"/>
                <a:cs typeface="Times New Roman"/>
              </a:rPr>
              <a:t>лису, белку).</a:t>
            </a:r>
            <a:br>
              <a:rPr lang="ru-RU" sz="3200" dirty="0">
                <a:solidFill>
                  <a:srgbClr val="000000"/>
                </a:solidFill>
                <a:ea typeface="Calibri"/>
                <a:cs typeface="Times New Roman"/>
              </a:rPr>
            </a:br>
            <a:r>
              <a:rPr lang="ru-RU" sz="3200" dirty="0">
                <a:solidFill>
                  <a:srgbClr val="000000"/>
                </a:solidFill>
                <a:ea typeface="Calibri"/>
                <a:cs typeface="Times New Roman"/>
              </a:rPr>
              <a:t>Опустела мостовая, </a:t>
            </a:r>
            <a:r>
              <a:rPr lang="ru-RU" sz="3200" dirty="0" smtClean="0">
                <a:solidFill>
                  <a:srgbClr val="000000"/>
                </a:solidFill>
                <a:ea typeface="Calibri"/>
                <a:cs typeface="Times New Roman"/>
              </a:rPr>
              <a:t>и </a:t>
            </a:r>
            <a:r>
              <a:rPr lang="ru-RU" sz="3200" dirty="0">
                <a:solidFill>
                  <a:srgbClr val="000000"/>
                </a:solidFill>
                <a:ea typeface="Calibri"/>
                <a:cs typeface="Times New Roman"/>
              </a:rPr>
              <a:t>уехали... </a:t>
            </a:r>
            <a:endParaRPr lang="ru-RU" sz="3200" dirty="0" smtClean="0">
              <a:solidFill>
                <a:srgbClr val="000000"/>
              </a:solidFill>
              <a:ea typeface="Calibri"/>
              <a:cs typeface="Times New Roman"/>
            </a:endParaRPr>
          </a:p>
          <a:p>
            <a:pPr marL="45720" indent="0">
              <a:buNone/>
            </a:pPr>
            <a:r>
              <a:rPr lang="ru-RU" sz="3200" dirty="0" smtClean="0">
                <a:solidFill>
                  <a:srgbClr val="000000"/>
                </a:solidFill>
                <a:ea typeface="Calibri"/>
                <a:cs typeface="Times New Roman"/>
              </a:rPr>
              <a:t>                                               (</a:t>
            </a:r>
            <a:r>
              <a:rPr lang="ru-RU" sz="3200" dirty="0">
                <a:solidFill>
                  <a:srgbClr val="000000"/>
                </a:solidFill>
                <a:ea typeface="Calibri"/>
                <a:cs typeface="Times New Roman"/>
              </a:rPr>
              <a:t>автобусы, трамваи, такси).</a:t>
            </a:r>
            <a:br>
              <a:rPr lang="ru-RU" sz="3200" dirty="0">
                <a:solidFill>
                  <a:srgbClr val="000000"/>
                </a:solidFill>
                <a:ea typeface="Calibri"/>
                <a:cs typeface="Times New Roman"/>
              </a:rPr>
            </a:br>
            <a:endParaRPr lang="ru-RU" sz="32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0921" y="4437112"/>
            <a:ext cx="2393568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4999287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538152" cy="6340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>IV</a:t>
            </a:r>
            <a:r>
              <a:rPr lang="ru-RU" sz="2800" dirty="0" smtClean="0"/>
              <a:t> этап – дифференциация слогов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980728"/>
            <a:ext cx="8754176" cy="5688632"/>
          </a:xfrm>
        </p:spPr>
        <p:txBody>
          <a:bodyPr>
            <a:normAutofit fontScale="85000" lnSpcReduction="20000"/>
          </a:bodyPr>
          <a:lstStyle/>
          <a:p>
            <a:pPr marL="45720" indent="0">
              <a:spcAft>
                <a:spcPts val="0"/>
              </a:spcAft>
              <a:buNone/>
            </a:pPr>
            <a:r>
              <a:rPr lang="ru-RU" sz="2600" b="1" dirty="0">
                <a:ea typeface="Calibri"/>
                <a:cs typeface="Times New Roman"/>
              </a:rPr>
              <a:t>- </a:t>
            </a:r>
            <a:r>
              <a:rPr lang="ru-RU" sz="2800" b="1" dirty="0">
                <a:solidFill>
                  <a:schemeClr val="tx1"/>
                </a:solidFill>
                <a:ea typeface="Calibri"/>
                <a:cs typeface="Times New Roman"/>
              </a:rPr>
              <a:t>Повторение серий слогов с общим гласным и разными согласными звуками:</a:t>
            </a:r>
          </a:p>
          <a:p>
            <a:pPr marL="82296" indent="0">
              <a:spcAft>
                <a:spcPts val="0"/>
              </a:spcAft>
              <a:buNone/>
            </a:pPr>
            <a:r>
              <a:rPr lang="ru-RU" sz="2600" dirty="0">
                <a:ea typeface="Calibri"/>
                <a:cs typeface="Times New Roman"/>
              </a:rPr>
              <a:t>та-ка-па         ка-на-па         па-ка-та        га-ба-да      и т.д</a:t>
            </a:r>
            <a:r>
              <a:rPr lang="ru-RU" sz="2600" dirty="0" smtClean="0">
                <a:ea typeface="Calibri"/>
                <a:cs typeface="Times New Roman"/>
              </a:rPr>
              <a:t>.</a:t>
            </a:r>
            <a:endParaRPr lang="ru-RU" sz="2600" dirty="0">
              <a:ea typeface="Calibri"/>
              <a:cs typeface="Times New Roman"/>
            </a:endParaRPr>
          </a:p>
          <a:p>
            <a:pPr marL="45720" indent="0">
              <a:spcAft>
                <a:spcPts val="0"/>
              </a:spcAft>
              <a:buNone/>
            </a:pPr>
            <a:r>
              <a:rPr lang="ru-RU" sz="2600" b="1" dirty="0">
                <a:ea typeface="Calibri"/>
                <a:cs typeface="Times New Roman"/>
              </a:rPr>
              <a:t>- </a:t>
            </a:r>
            <a:r>
              <a:rPr lang="ru-RU" sz="2800" b="1" dirty="0">
                <a:solidFill>
                  <a:schemeClr val="tx1"/>
                </a:solidFill>
                <a:ea typeface="Calibri"/>
                <a:cs typeface="Times New Roman"/>
              </a:rPr>
              <a:t>Повторение серий слогов с разными гласными:</a:t>
            </a:r>
            <a:endParaRPr lang="ru-RU" sz="28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82296" indent="0">
              <a:spcAft>
                <a:spcPts val="0"/>
              </a:spcAft>
              <a:buNone/>
            </a:pPr>
            <a:r>
              <a:rPr lang="ru-RU" sz="2600" dirty="0" err="1">
                <a:ea typeface="Calibri"/>
                <a:cs typeface="Times New Roman"/>
              </a:rPr>
              <a:t>ма-мо-му</a:t>
            </a:r>
            <a:r>
              <a:rPr lang="ru-RU" sz="2600" dirty="0">
                <a:ea typeface="Calibri"/>
                <a:cs typeface="Times New Roman"/>
              </a:rPr>
              <a:t>      на-</a:t>
            </a:r>
            <a:r>
              <a:rPr lang="ru-RU" sz="2600" dirty="0" err="1">
                <a:ea typeface="Calibri"/>
                <a:cs typeface="Times New Roman"/>
              </a:rPr>
              <a:t>ны</a:t>
            </a:r>
            <a:r>
              <a:rPr lang="ru-RU" sz="2600" dirty="0">
                <a:ea typeface="Calibri"/>
                <a:cs typeface="Times New Roman"/>
              </a:rPr>
              <a:t>-но   ту-то-та    и т.д.</a:t>
            </a:r>
          </a:p>
          <a:p>
            <a:pPr marL="45720" indent="0">
              <a:spcAft>
                <a:spcPts val="0"/>
              </a:spcAft>
              <a:buNone/>
            </a:pPr>
            <a:r>
              <a:rPr lang="ru-RU" sz="2600" b="1" dirty="0">
                <a:ea typeface="Calibri"/>
                <a:cs typeface="Times New Roman"/>
              </a:rPr>
              <a:t>- </a:t>
            </a:r>
            <a:r>
              <a:rPr lang="ru-RU" sz="2800" b="1" dirty="0">
                <a:solidFill>
                  <a:schemeClr val="tx1"/>
                </a:solidFill>
                <a:ea typeface="Calibri"/>
                <a:cs typeface="Times New Roman"/>
              </a:rPr>
              <a:t>Повторение серий слогов с согласными звуками, различающимися по звонкости-глухости (серии из двух, трех слогов):</a:t>
            </a:r>
            <a:endParaRPr lang="ru-RU" sz="28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82296" indent="0">
              <a:spcAft>
                <a:spcPts val="0"/>
              </a:spcAft>
              <a:buNone/>
            </a:pPr>
            <a:r>
              <a:rPr lang="ru-RU" sz="2600" dirty="0" smtClean="0">
                <a:ea typeface="Calibri"/>
                <a:cs typeface="Times New Roman"/>
              </a:rPr>
              <a:t>па-ба                    </a:t>
            </a:r>
            <a:r>
              <a:rPr lang="ru-RU" sz="2600" dirty="0" err="1">
                <a:ea typeface="Calibri"/>
                <a:cs typeface="Times New Roman"/>
              </a:rPr>
              <a:t>по-бо</a:t>
            </a:r>
            <a:r>
              <a:rPr lang="ru-RU" sz="2600" dirty="0">
                <a:ea typeface="Calibri"/>
                <a:cs typeface="Times New Roman"/>
              </a:rPr>
              <a:t>              та-да-та           ка-га-ка      и т.д.</a:t>
            </a:r>
          </a:p>
          <a:p>
            <a:pPr marL="45720" indent="0">
              <a:spcAft>
                <a:spcPts val="0"/>
              </a:spcAft>
              <a:buNone/>
            </a:pPr>
            <a:r>
              <a:rPr lang="ru-RU" sz="2600" b="1" dirty="0">
                <a:ea typeface="Calibri"/>
                <a:cs typeface="Times New Roman"/>
              </a:rPr>
              <a:t>- </a:t>
            </a:r>
            <a:r>
              <a:rPr lang="ru-RU" sz="2800" b="1" dirty="0" smtClean="0">
                <a:solidFill>
                  <a:schemeClr val="tx1"/>
                </a:solidFill>
                <a:ea typeface="Calibri"/>
                <a:cs typeface="Times New Roman"/>
              </a:rPr>
              <a:t>Повторение серий слогов с согласными </a:t>
            </a:r>
            <a:r>
              <a:rPr lang="ru-RU" sz="2800" b="1" dirty="0">
                <a:solidFill>
                  <a:schemeClr val="tx1"/>
                </a:solidFill>
                <a:ea typeface="Calibri"/>
                <a:cs typeface="Times New Roman"/>
              </a:rPr>
              <a:t>звуками, различающимися по мягкости-твердости:</a:t>
            </a:r>
            <a:endParaRPr lang="ru-RU" sz="28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82296" indent="0">
              <a:spcAft>
                <a:spcPts val="0"/>
              </a:spcAft>
              <a:buNone/>
            </a:pPr>
            <a:r>
              <a:rPr lang="ru-RU" sz="2600" dirty="0">
                <a:ea typeface="Calibri"/>
                <a:cs typeface="Times New Roman"/>
              </a:rPr>
              <a:t>па-</a:t>
            </a:r>
            <a:r>
              <a:rPr lang="ru-RU" sz="2600" dirty="0" err="1">
                <a:ea typeface="Calibri"/>
                <a:cs typeface="Times New Roman"/>
              </a:rPr>
              <a:t>пя</a:t>
            </a:r>
            <a:r>
              <a:rPr lang="ru-RU" sz="2600" dirty="0">
                <a:ea typeface="Calibri"/>
                <a:cs typeface="Times New Roman"/>
              </a:rPr>
              <a:t>   </a:t>
            </a:r>
            <a:r>
              <a:rPr lang="ru-RU" sz="2600" dirty="0" err="1">
                <a:ea typeface="Calibri"/>
                <a:cs typeface="Times New Roman"/>
              </a:rPr>
              <a:t>по-пё</a:t>
            </a:r>
            <a:r>
              <a:rPr lang="ru-RU" sz="2600" dirty="0">
                <a:ea typeface="Calibri"/>
                <a:cs typeface="Times New Roman"/>
              </a:rPr>
              <a:t>   </a:t>
            </a:r>
            <a:r>
              <a:rPr lang="ru-RU" sz="2600" dirty="0" err="1">
                <a:ea typeface="Calibri"/>
                <a:cs typeface="Times New Roman"/>
              </a:rPr>
              <a:t>пу-пю</a:t>
            </a:r>
            <a:r>
              <a:rPr lang="ru-RU" sz="2600" dirty="0">
                <a:ea typeface="Calibri"/>
                <a:cs typeface="Times New Roman"/>
              </a:rPr>
              <a:t>   </a:t>
            </a:r>
            <a:r>
              <a:rPr lang="ru-RU" sz="2600" dirty="0" err="1">
                <a:ea typeface="Calibri"/>
                <a:cs typeface="Times New Roman"/>
              </a:rPr>
              <a:t>пы</a:t>
            </a:r>
            <a:r>
              <a:rPr lang="ru-RU" sz="2600" dirty="0">
                <a:ea typeface="Calibri"/>
                <a:cs typeface="Times New Roman"/>
              </a:rPr>
              <a:t>-пи     и т.д. </a:t>
            </a:r>
          </a:p>
          <a:p>
            <a:pPr marL="45720" indent="0">
              <a:spcAft>
                <a:spcPts val="0"/>
              </a:spcAft>
              <a:buNone/>
            </a:pPr>
            <a:r>
              <a:rPr lang="ru-RU" sz="2600" b="1" dirty="0">
                <a:ea typeface="Calibri"/>
                <a:cs typeface="Times New Roman"/>
              </a:rPr>
              <a:t>- </a:t>
            </a:r>
            <a:r>
              <a:rPr lang="ru-RU" sz="2800" b="1" dirty="0">
                <a:solidFill>
                  <a:schemeClr val="tx1"/>
                </a:solidFill>
                <a:ea typeface="Calibri"/>
                <a:cs typeface="Times New Roman"/>
              </a:rPr>
              <a:t>Повторение серий слогов с наращиванием стечения согласных звуков:</a:t>
            </a:r>
            <a:endParaRPr lang="ru-RU" sz="28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82296" indent="0">
              <a:spcAft>
                <a:spcPts val="0"/>
              </a:spcAft>
              <a:buNone/>
              <a:tabLst>
                <a:tab pos="3239770" algn="ctr"/>
              </a:tabLst>
            </a:pPr>
            <a:r>
              <a:rPr lang="ru-RU" sz="2600" dirty="0">
                <a:ea typeface="Calibri"/>
                <a:cs typeface="Times New Roman"/>
              </a:rPr>
              <a:t>па-</a:t>
            </a:r>
            <a:r>
              <a:rPr lang="ru-RU" sz="2600" dirty="0" err="1">
                <a:ea typeface="Calibri"/>
                <a:cs typeface="Times New Roman"/>
              </a:rPr>
              <a:t>тпа</a:t>
            </a:r>
            <a:r>
              <a:rPr lang="ru-RU" sz="2600" dirty="0">
                <a:ea typeface="Calibri"/>
                <a:cs typeface="Times New Roman"/>
              </a:rPr>
              <a:t>      на-</a:t>
            </a:r>
            <a:r>
              <a:rPr lang="ru-RU" sz="2600" dirty="0" err="1">
                <a:ea typeface="Calibri"/>
                <a:cs typeface="Times New Roman"/>
              </a:rPr>
              <a:t>пна</a:t>
            </a:r>
            <a:r>
              <a:rPr lang="ru-RU" sz="2600" dirty="0">
                <a:ea typeface="Calibri"/>
                <a:cs typeface="Times New Roman"/>
              </a:rPr>
              <a:t>    ка-</a:t>
            </a:r>
            <a:r>
              <a:rPr lang="ru-RU" sz="2600" dirty="0" err="1">
                <a:ea typeface="Calibri"/>
                <a:cs typeface="Times New Roman"/>
              </a:rPr>
              <a:t>фка</a:t>
            </a:r>
            <a:r>
              <a:rPr lang="ru-RU" sz="2600" dirty="0">
                <a:ea typeface="Calibri"/>
                <a:cs typeface="Times New Roman"/>
              </a:rPr>
              <a:t>      фа-</a:t>
            </a:r>
            <a:r>
              <a:rPr lang="ru-RU" sz="2600" dirty="0" err="1">
                <a:ea typeface="Calibri"/>
                <a:cs typeface="Times New Roman"/>
              </a:rPr>
              <a:t>тфа</a:t>
            </a:r>
            <a:r>
              <a:rPr lang="ru-RU" sz="2600" dirty="0">
                <a:ea typeface="Calibri"/>
                <a:cs typeface="Times New Roman"/>
              </a:rPr>
              <a:t> 	</a:t>
            </a:r>
          </a:p>
          <a:p>
            <a:pPr marL="82296" indent="0">
              <a:spcAft>
                <a:spcPts val="0"/>
              </a:spcAft>
              <a:buNone/>
            </a:pPr>
            <a:r>
              <a:rPr lang="ru-RU" sz="2600" dirty="0" err="1">
                <a:ea typeface="Calibri"/>
                <a:cs typeface="Times New Roman"/>
              </a:rPr>
              <a:t>пта-пто-пту-пты</a:t>
            </a:r>
            <a:r>
              <a:rPr lang="ru-RU" sz="2600" dirty="0">
                <a:ea typeface="Calibri"/>
                <a:cs typeface="Times New Roman"/>
              </a:rPr>
              <a:t>      </a:t>
            </a:r>
            <a:r>
              <a:rPr lang="ru-RU" sz="2600" dirty="0" err="1">
                <a:ea typeface="Calibri"/>
                <a:cs typeface="Times New Roman"/>
              </a:rPr>
              <a:t>кта</a:t>
            </a:r>
            <a:r>
              <a:rPr lang="ru-RU" sz="2600" dirty="0">
                <a:ea typeface="Calibri"/>
                <a:cs typeface="Times New Roman"/>
              </a:rPr>
              <a:t>-кто-</a:t>
            </a:r>
            <a:r>
              <a:rPr lang="ru-RU" sz="2600" dirty="0" err="1">
                <a:ea typeface="Calibri"/>
                <a:cs typeface="Times New Roman"/>
              </a:rPr>
              <a:t>кту</a:t>
            </a:r>
            <a:r>
              <a:rPr lang="ru-RU" sz="2600" dirty="0">
                <a:ea typeface="Calibri"/>
                <a:cs typeface="Times New Roman"/>
              </a:rPr>
              <a:t>-</a:t>
            </a:r>
            <a:r>
              <a:rPr lang="ru-RU" sz="2600" dirty="0" err="1">
                <a:ea typeface="Calibri"/>
                <a:cs typeface="Times New Roman"/>
              </a:rPr>
              <a:t>кты</a:t>
            </a:r>
            <a:r>
              <a:rPr lang="ru-RU" sz="2600" dirty="0">
                <a:ea typeface="Calibri"/>
                <a:cs typeface="Times New Roman"/>
              </a:rPr>
              <a:t>       </a:t>
            </a:r>
            <a:r>
              <a:rPr lang="ru-RU" sz="2600" dirty="0" err="1">
                <a:ea typeface="Calibri"/>
                <a:cs typeface="Times New Roman"/>
              </a:rPr>
              <a:t>тма-тмо-тму-тмы</a:t>
            </a:r>
            <a:r>
              <a:rPr lang="ru-RU" sz="2600" dirty="0">
                <a:ea typeface="Calibri"/>
                <a:cs typeface="Times New Roman"/>
              </a:rPr>
              <a:t>        </a:t>
            </a:r>
            <a:r>
              <a:rPr lang="ru-RU" sz="2600" dirty="0" err="1">
                <a:ea typeface="Calibri"/>
                <a:cs typeface="Times New Roman"/>
              </a:rPr>
              <a:t>кна-кно-кну-кны</a:t>
            </a:r>
            <a:r>
              <a:rPr lang="ru-RU" sz="2600" dirty="0">
                <a:ea typeface="Calibri"/>
                <a:cs typeface="Times New Roman"/>
              </a:rPr>
              <a:t>    и т.д.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896415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54176" cy="6340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>V</a:t>
            </a:r>
            <a:r>
              <a:rPr lang="ru-RU" sz="2800" dirty="0" smtClean="0"/>
              <a:t> этап – дифференциация фонем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836712"/>
            <a:ext cx="8682168" cy="5616624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800" b="1" dirty="0">
                <a:solidFill>
                  <a:srgbClr val="002060"/>
                </a:solidFill>
                <a:ea typeface="Calibri"/>
              </a:rPr>
              <a:t>Игра «</a:t>
            </a:r>
            <a:r>
              <a:rPr lang="ru-RU" sz="2800" b="1" dirty="0" smtClean="0">
                <a:solidFill>
                  <a:srgbClr val="002060"/>
                </a:solidFill>
                <a:ea typeface="Calibri"/>
              </a:rPr>
              <a:t>Покажи </a:t>
            </a:r>
            <a:r>
              <a:rPr lang="ru-RU" sz="2800" b="1" dirty="0">
                <a:solidFill>
                  <a:srgbClr val="002060"/>
                </a:solidFill>
                <a:ea typeface="Calibri"/>
              </a:rPr>
              <a:t>картинку</a:t>
            </a:r>
            <a:r>
              <a:rPr lang="ru-RU" sz="2800" b="1" dirty="0" smtClean="0">
                <a:solidFill>
                  <a:srgbClr val="002060"/>
                </a:solidFill>
                <a:ea typeface="Calibri"/>
              </a:rPr>
              <a:t>»</a:t>
            </a: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131" y="1412776"/>
            <a:ext cx="3888432" cy="2381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412776"/>
            <a:ext cx="4176464" cy="226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9852" y="3758958"/>
            <a:ext cx="2808312" cy="3099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367067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260648"/>
            <a:ext cx="8496944" cy="6336704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800" b="1" dirty="0">
                <a:solidFill>
                  <a:srgbClr val="002060"/>
                </a:solidFill>
                <a:ea typeface="Calibri"/>
              </a:rPr>
              <a:t>Игра «Угадай, </a:t>
            </a:r>
            <a:r>
              <a:rPr lang="ru-RU" sz="2800" b="1" dirty="0" smtClean="0">
                <a:solidFill>
                  <a:srgbClr val="002060"/>
                </a:solidFill>
                <a:ea typeface="Calibri"/>
              </a:rPr>
              <a:t>кто </a:t>
            </a:r>
            <a:r>
              <a:rPr lang="ru-RU" sz="2800" b="1" dirty="0">
                <a:solidFill>
                  <a:srgbClr val="002060"/>
                </a:solidFill>
                <a:ea typeface="Calibri"/>
              </a:rPr>
              <a:t>(что) это был(о).»</a:t>
            </a:r>
            <a:r>
              <a:rPr lang="ru-RU" sz="2800" dirty="0">
                <a:solidFill>
                  <a:srgbClr val="002060"/>
                </a:solidFill>
                <a:ea typeface="Calibri"/>
              </a:rPr>
              <a:t> </a:t>
            </a: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3119779"/>
            <a:ext cx="2809628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4271" y="2023513"/>
            <a:ext cx="2562241" cy="1686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68760"/>
            <a:ext cx="2808311" cy="1686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4941168"/>
            <a:ext cx="2808311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9400" y="1268760"/>
            <a:ext cx="2664297" cy="1598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7662" y="3983875"/>
            <a:ext cx="2538850" cy="1688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9400" y="3204069"/>
            <a:ext cx="2594084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3918" y="5072386"/>
            <a:ext cx="2639566" cy="1596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2998313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54176" cy="418058"/>
          </a:xfrm>
        </p:spPr>
        <p:txBody>
          <a:bodyPr>
            <a:noAutofit/>
          </a:bodyPr>
          <a:lstStyle/>
          <a:p>
            <a:pPr marL="502920" lvl="0" indent="-457200" algn="ctr">
              <a:spcBef>
                <a:spcPct val="20000"/>
              </a:spcBef>
              <a:buFont typeface="Wingdings" pitchFamily="2" charset="2"/>
              <a:buChar char="ü"/>
            </a:pPr>
            <a:r>
              <a:rPr lang="ru-RU" sz="2800" dirty="0">
                <a:solidFill>
                  <a:srgbClr val="002060"/>
                </a:solidFill>
                <a:effectLst/>
                <a:ea typeface="Calibri"/>
                <a:cs typeface="Times New Roman"/>
              </a:rPr>
              <a:t>Игра «Услышишь - хлопни»</a:t>
            </a:r>
            <a:br>
              <a:rPr lang="ru-RU" sz="2800" dirty="0">
                <a:solidFill>
                  <a:srgbClr val="002060"/>
                </a:solidFill>
                <a:effectLst/>
                <a:ea typeface="Calibri"/>
                <a:cs typeface="Times New Roman"/>
              </a:rPr>
            </a:b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764704"/>
            <a:ext cx="8682168" cy="5832648"/>
          </a:xfrm>
        </p:spPr>
        <p:txBody>
          <a:bodyPr>
            <a:normAutofit lnSpcReduction="10000"/>
          </a:bodyPr>
          <a:lstStyle/>
          <a:p>
            <a:pPr marL="45720" indent="0">
              <a:spcAft>
                <a:spcPts val="0"/>
              </a:spcAft>
              <a:buNone/>
            </a:pPr>
            <a:r>
              <a:rPr lang="ru-RU" sz="2400" dirty="0" smtClean="0">
                <a:solidFill>
                  <a:srgbClr val="000000"/>
                </a:solidFill>
                <a:ea typeface="Calibri"/>
                <a:cs typeface="Times New Roman"/>
              </a:rPr>
              <a:t>Педагог произносит ряд звуков (слогов, слов), а дети, услышав заданный звук хлопают в ладоши.</a:t>
            </a:r>
            <a:endParaRPr lang="ru-RU" sz="2400" dirty="0" smtClean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ea typeface="Calibri"/>
                <a:cs typeface="Times New Roman"/>
              </a:rPr>
              <a:t>Например: - если услышите звук –а-, то хлопайте в ладоши:</a:t>
            </a:r>
            <a:endParaRPr lang="ru-RU" sz="2400" dirty="0" smtClean="0">
              <a:ea typeface="Calibri"/>
              <a:cs typeface="Times New Roman"/>
            </a:endParaRPr>
          </a:p>
          <a:p>
            <a:pPr marL="45720" indent="0">
              <a:spcAft>
                <a:spcPts val="0"/>
              </a:spcAft>
              <a:buNone/>
            </a:pPr>
            <a:r>
              <a:rPr lang="ru-RU" sz="2400" dirty="0" smtClean="0">
                <a:solidFill>
                  <a:srgbClr val="000000"/>
                </a:solidFill>
                <a:ea typeface="Calibri"/>
                <a:cs typeface="Times New Roman"/>
              </a:rPr>
              <a:t>а) а – о – у – а – и – о – а – а – и ……</a:t>
            </a:r>
            <a:endParaRPr lang="ru-RU" sz="2400" dirty="0" smtClean="0">
              <a:ea typeface="Calibri"/>
              <a:cs typeface="Times New Roman"/>
            </a:endParaRPr>
          </a:p>
          <a:p>
            <a:pPr marL="45720" indent="0">
              <a:spcAft>
                <a:spcPts val="0"/>
              </a:spcAft>
              <a:buNone/>
            </a:pPr>
            <a:r>
              <a:rPr lang="ru-RU" sz="2400" dirty="0" smtClean="0">
                <a:solidFill>
                  <a:srgbClr val="000000"/>
                </a:solidFill>
                <a:ea typeface="Calibri"/>
                <a:cs typeface="Times New Roman"/>
              </a:rPr>
              <a:t>б) ау – </a:t>
            </a:r>
            <a:r>
              <a:rPr lang="ru-RU" sz="2400" dirty="0" err="1" smtClean="0">
                <a:solidFill>
                  <a:srgbClr val="000000"/>
                </a:solidFill>
                <a:ea typeface="Calibri"/>
                <a:cs typeface="Times New Roman"/>
              </a:rPr>
              <a:t>оа</a:t>
            </a:r>
            <a:r>
              <a:rPr lang="ru-RU" sz="2400" dirty="0" smtClean="0">
                <a:solidFill>
                  <a:srgbClr val="000000"/>
                </a:solidFill>
                <a:ea typeface="Calibri"/>
                <a:cs typeface="Times New Roman"/>
              </a:rPr>
              <a:t> – </a:t>
            </a:r>
            <a:r>
              <a:rPr lang="ru-RU" sz="2400" dirty="0" err="1" smtClean="0">
                <a:solidFill>
                  <a:srgbClr val="000000"/>
                </a:solidFill>
                <a:ea typeface="Calibri"/>
                <a:cs typeface="Times New Roman"/>
              </a:rPr>
              <a:t>ои</a:t>
            </a:r>
            <a:r>
              <a:rPr lang="ru-RU" sz="2400" dirty="0" smtClean="0">
                <a:solidFill>
                  <a:srgbClr val="000000"/>
                </a:solidFill>
                <a:ea typeface="Calibri"/>
                <a:cs typeface="Times New Roman"/>
              </a:rPr>
              <a:t> – </a:t>
            </a:r>
            <a:r>
              <a:rPr lang="ru-RU" sz="2400" dirty="0" err="1" smtClean="0">
                <a:solidFill>
                  <a:srgbClr val="000000"/>
                </a:solidFill>
                <a:ea typeface="Calibri"/>
                <a:cs typeface="Times New Roman"/>
              </a:rPr>
              <a:t>иа</a:t>
            </a:r>
            <a:r>
              <a:rPr lang="ru-RU" sz="2400" dirty="0" smtClean="0">
                <a:solidFill>
                  <a:srgbClr val="000000"/>
                </a:solidFill>
                <a:ea typeface="Calibri"/>
                <a:cs typeface="Times New Roman"/>
              </a:rPr>
              <a:t> – </a:t>
            </a:r>
            <a:r>
              <a:rPr lang="ru-RU" sz="2400" dirty="0" err="1" smtClean="0">
                <a:solidFill>
                  <a:srgbClr val="000000"/>
                </a:solidFill>
                <a:ea typeface="Calibri"/>
                <a:cs typeface="Times New Roman"/>
              </a:rPr>
              <a:t>уи</a:t>
            </a:r>
            <a:r>
              <a:rPr lang="ru-RU" sz="2400" dirty="0" smtClean="0">
                <a:solidFill>
                  <a:srgbClr val="000000"/>
                </a:solidFill>
                <a:ea typeface="Calibri"/>
                <a:cs typeface="Times New Roman"/>
              </a:rPr>
              <a:t> – </a:t>
            </a:r>
            <a:r>
              <a:rPr lang="ru-RU" sz="2400" dirty="0" err="1" smtClean="0">
                <a:solidFill>
                  <a:srgbClr val="000000"/>
                </a:solidFill>
                <a:ea typeface="Calibri"/>
                <a:cs typeface="Times New Roman"/>
              </a:rPr>
              <a:t>уа</a:t>
            </a:r>
            <a:r>
              <a:rPr lang="ru-RU" sz="2400" dirty="0" smtClean="0">
                <a:solidFill>
                  <a:srgbClr val="000000"/>
                </a:solidFill>
                <a:ea typeface="Calibri"/>
                <a:cs typeface="Times New Roman"/>
              </a:rPr>
              <a:t> ……</a:t>
            </a:r>
            <a:endParaRPr lang="ru-RU" sz="2400" dirty="0" smtClean="0">
              <a:ea typeface="Calibri"/>
              <a:cs typeface="Times New Roman"/>
            </a:endParaRPr>
          </a:p>
          <a:p>
            <a:pPr marL="45720" indent="0">
              <a:spcAft>
                <a:spcPts val="0"/>
              </a:spcAft>
              <a:buNone/>
            </a:pPr>
            <a:r>
              <a:rPr lang="ru-RU" sz="2400" dirty="0" smtClean="0">
                <a:solidFill>
                  <a:srgbClr val="000000"/>
                </a:solidFill>
                <a:ea typeface="Calibri"/>
                <a:cs typeface="Times New Roman"/>
              </a:rPr>
              <a:t>в) альбом, утка, апельсин, ослик, автомобиль, Аня, Оля….</a:t>
            </a:r>
            <a:endParaRPr lang="ru-RU" sz="2000" dirty="0" smtClean="0">
              <a:solidFill>
                <a:srgbClr val="000000"/>
              </a:solidFill>
              <a:ea typeface="Calibri"/>
              <a:cs typeface="Times New Roman"/>
            </a:endParaRPr>
          </a:p>
          <a:p>
            <a:pPr>
              <a:spcAft>
                <a:spcPts val="0"/>
              </a:spcAft>
              <a:buFontTx/>
              <a:buChar char="-"/>
            </a:pPr>
            <a:r>
              <a:rPr lang="ru-RU" sz="2400" dirty="0" smtClean="0">
                <a:ea typeface="Calibri"/>
                <a:cs typeface="Times New Roman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ea typeface="Calibri"/>
                <a:cs typeface="Times New Roman"/>
              </a:rPr>
              <a:t>«</a:t>
            </a:r>
            <a:r>
              <a:rPr lang="ru-RU" sz="2400" b="1" dirty="0" smtClean="0">
                <a:solidFill>
                  <a:schemeClr val="tx1"/>
                </a:solidFill>
                <a:ea typeface="Calibri"/>
                <a:cs typeface="Times New Roman"/>
              </a:rPr>
              <a:t>Чуткие ушки», «Слушай внимательно», «Поймай звук».</a:t>
            </a:r>
          </a:p>
          <a:p>
            <a:pPr algn="ctr">
              <a:spcAft>
                <a:spcPts val="0"/>
              </a:spcAft>
              <a:buFont typeface="Wingdings" pitchFamily="2" charset="2"/>
              <a:buChar char="ü"/>
            </a:pPr>
            <a:r>
              <a:rPr lang="ru-RU" sz="2800" b="1" dirty="0" smtClean="0">
                <a:solidFill>
                  <a:srgbClr val="7030A0"/>
                </a:solidFill>
                <a:ea typeface="Calibri"/>
                <a:cs typeface="Times New Roman"/>
              </a:rPr>
              <a:t>   </a:t>
            </a:r>
            <a:r>
              <a:rPr lang="ru-RU" sz="2800" b="1" dirty="0" smtClean="0">
                <a:solidFill>
                  <a:srgbClr val="002060"/>
                </a:solidFill>
                <a:ea typeface="Calibri"/>
                <a:cs typeface="Times New Roman"/>
              </a:rPr>
              <a:t>Игра </a:t>
            </a:r>
            <a:r>
              <a:rPr lang="ru-RU" sz="2800" b="1" dirty="0">
                <a:solidFill>
                  <a:srgbClr val="002060"/>
                </a:solidFill>
                <a:ea typeface="Calibri"/>
                <a:cs typeface="Times New Roman"/>
              </a:rPr>
              <a:t>«Выбери правильно» </a:t>
            </a:r>
          </a:p>
          <a:p>
            <a:pPr marL="45720" indent="0">
              <a:spcAft>
                <a:spcPts val="0"/>
              </a:spcAft>
              <a:buNone/>
            </a:pPr>
            <a:r>
              <a:rPr lang="ru-RU" sz="2400" dirty="0" smtClean="0">
                <a:solidFill>
                  <a:srgbClr val="000000"/>
                </a:solidFill>
                <a:ea typeface="Calibri"/>
                <a:cs typeface="Times New Roman"/>
              </a:rPr>
              <a:t>Среди</a:t>
            </a:r>
            <a:r>
              <a:rPr lang="ru-RU" sz="2400" dirty="0">
                <a:solidFill>
                  <a:srgbClr val="000000"/>
                </a:solidFill>
                <a:ea typeface="Calibri"/>
                <a:cs typeface="Times New Roman"/>
              </a:rPr>
              <a:t> пяти-шести картинок ребёнок находит те, в названии которых есть заданный звук.</a:t>
            </a:r>
            <a:endParaRPr lang="ru-RU" sz="2400" dirty="0"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  <a:buFont typeface="Wingdings" pitchFamily="2" charset="2"/>
              <a:buChar char="ü"/>
            </a:pPr>
            <a:r>
              <a:rPr lang="ru-RU" sz="2800" b="1" dirty="0" smtClean="0">
                <a:solidFill>
                  <a:srgbClr val="002060"/>
                </a:solidFill>
                <a:ea typeface="Calibri"/>
                <a:cs typeface="Times New Roman"/>
              </a:rPr>
              <a:t>   Игра «Кто больше слов придумает» (с мячом)</a:t>
            </a:r>
          </a:p>
          <a:p>
            <a:pPr marL="45720" indent="0"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tx1"/>
                </a:solidFill>
                <a:ea typeface="Calibri"/>
                <a:cs typeface="Times New Roman"/>
              </a:rPr>
              <a:t>Поймавший мяч должен сказать слово на заданный звук.</a:t>
            </a:r>
            <a:endParaRPr lang="ru-RU" sz="2400" dirty="0">
              <a:solidFill>
                <a:schemeClr val="tx1"/>
              </a:solidFill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789919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54176" cy="49006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«Помоги собрать вещи»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836712"/>
            <a:ext cx="8682168" cy="5688632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477" y="906526"/>
            <a:ext cx="2464848" cy="1786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797152"/>
            <a:ext cx="2304256" cy="1779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861344"/>
            <a:ext cx="1620182" cy="1786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104" y="4797152"/>
            <a:ext cx="2448272" cy="1779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4037" y="861344"/>
            <a:ext cx="1746195" cy="1667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767236"/>
            <a:ext cx="2190747" cy="188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861344"/>
            <a:ext cx="1872208" cy="1786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8847" y="4653298"/>
            <a:ext cx="2311265" cy="190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4001" y="2938798"/>
            <a:ext cx="2433521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2289" y="2800182"/>
            <a:ext cx="2454846" cy="1636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6345557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4664"/>
            <a:ext cx="8496944" cy="6048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5285171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54176" cy="63408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dirty="0" smtClean="0"/>
              <a:t>Игры на дифференциацию звуков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052736"/>
            <a:ext cx="8682168" cy="540060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ü"/>
            </a:pPr>
            <a:r>
              <a:rPr lang="ru-RU" sz="3200" dirty="0" smtClean="0"/>
              <a:t> «</a:t>
            </a:r>
            <a:r>
              <a:rPr lang="ru-RU" sz="3200" dirty="0" smtClean="0">
                <a:solidFill>
                  <a:schemeClr val="tx1"/>
                </a:solidFill>
              </a:rPr>
              <a:t>Лево – право» (п-б)         «»Фокусник (в-ф)</a:t>
            </a:r>
          </a:p>
          <a:p>
            <a:pPr>
              <a:buFont typeface="Wingdings" pitchFamily="2" charset="2"/>
              <a:buChar char="ü"/>
            </a:pP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smtClean="0">
                <a:solidFill>
                  <a:schemeClr val="tx1"/>
                </a:solidFill>
              </a:rPr>
              <a:t>«Гуси и куры» (к-г)      «Выдели слово» (т-д)</a:t>
            </a:r>
          </a:p>
          <a:p>
            <a:pPr>
              <a:buFont typeface="Wingdings" pitchFamily="2" charset="2"/>
              <a:buChar char="ü"/>
            </a:pP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smtClean="0">
                <a:solidFill>
                  <a:schemeClr val="tx1"/>
                </a:solidFill>
              </a:rPr>
              <a:t>«Подарки для Зои и Зины» (з-</a:t>
            </a:r>
            <a:r>
              <a:rPr lang="ru-RU" sz="3200" dirty="0" err="1" smtClean="0">
                <a:solidFill>
                  <a:schemeClr val="tx1"/>
                </a:solidFill>
              </a:rPr>
              <a:t>зь</a:t>
            </a:r>
            <a:r>
              <a:rPr lang="ru-RU" sz="3200" dirty="0" smtClean="0">
                <a:solidFill>
                  <a:schemeClr val="tx1"/>
                </a:solidFill>
              </a:rPr>
              <a:t>)</a:t>
            </a:r>
          </a:p>
          <a:p>
            <a:pPr>
              <a:buFont typeface="Wingdings" pitchFamily="2" charset="2"/>
              <a:buChar char="ü"/>
            </a:pP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smtClean="0">
                <a:solidFill>
                  <a:schemeClr val="tx1"/>
                </a:solidFill>
              </a:rPr>
              <a:t> «Жуки и комары» (ж-з)</a:t>
            </a:r>
          </a:p>
          <a:p>
            <a:pPr>
              <a:buFont typeface="Wingdings" pitchFamily="2" charset="2"/>
              <a:buChar char="ü"/>
            </a:pP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smtClean="0">
                <a:solidFill>
                  <a:schemeClr val="tx1"/>
                </a:solidFill>
              </a:rPr>
              <a:t>«Жужжим – шипим» (ш-ж)</a:t>
            </a:r>
          </a:p>
          <a:p>
            <a:pPr>
              <a:buFont typeface="Wingdings" pitchFamily="2" charset="2"/>
              <a:buChar char="ü"/>
            </a:pP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smtClean="0">
                <a:solidFill>
                  <a:schemeClr val="tx1"/>
                </a:solidFill>
              </a:rPr>
              <a:t>«Помоги Роме и Рите» (р-</a:t>
            </a:r>
            <a:r>
              <a:rPr lang="ru-RU" sz="3200" dirty="0" err="1" smtClean="0">
                <a:solidFill>
                  <a:schemeClr val="tx1"/>
                </a:solidFill>
              </a:rPr>
              <a:t>рь</a:t>
            </a:r>
            <a:r>
              <a:rPr lang="ru-RU" sz="3200" dirty="0" smtClean="0">
                <a:solidFill>
                  <a:schemeClr val="tx1"/>
                </a:solidFill>
              </a:rPr>
              <a:t>)</a:t>
            </a:r>
          </a:p>
          <a:p>
            <a:pPr>
              <a:buFont typeface="Wingdings" pitchFamily="2" charset="2"/>
              <a:buChar char="ü"/>
            </a:pP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smtClean="0">
                <a:solidFill>
                  <a:schemeClr val="tx1"/>
                </a:solidFill>
              </a:rPr>
              <a:t> Спрячь шарик в ладошке– </a:t>
            </a:r>
          </a:p>
          <a:p>
            <a:pPr marL="45720" indent="0">
              <a:buNone/>
            </a:pPr>
            <a:r>
              <a:rPr lang="ru-RU" sz="3200" dirty="0" smtClean="0">
                <a:solidFill>
                  <a:schemeClr val="tx1"/>
                </a:solidFill>
              </a:rPr>
              <a:t>подними шарик»</a:t>
            </a:r>
            <a:endParaRPr lang="ru-RU" sz="32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717032"/>
            <a:ext cx="2627784" cy="2636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4038035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54176" cy="92211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8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VI </a:t>
            </a:r>
            <a:r>
              <a:rPr lang="ru-RU" sz="28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этап – развитие навыков элементарного звукового анализа и синтеза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340768"/>
            <a:ext cx="8682168" cy="5112568"/>
          </a:xfrm>
        </p:spPr>
        <p:txBody>
          <a:bodyPr>
            <a:normAutofit fontScale="92500" lnSpcReduction="10000"/>
          </a:bodyPr>
          <a:lstStyle/>
          <a:p>
            <a:pPr marL="45720" indent="0" algn="ctr">
              <a:buNone/>
            </a:pPr>
            <a:r>
              <a:rPr lang="ru-RU" sz="3500" b="1" dirty="0" smtClean="0">
                <a:solidFill>
                  <a:srgbClr val="002060"/>
                </a:solidFill>
              </a:rPr>
              <a:t>Этапы работы:</a:t>
            </a:r>
          </a:p>
          <a:p>
            <a:pPr marL="45720" indent="0">
              <a:buNone/>
            </a:pPr>
            <a:r>
              <a:rPr lang="ru-RU" sz="3200" dirty="0" smtClean="0"/>
              <a:t>- </a:t>
            </a:r>
            <a:r>
              <a:rPr lang="ru-RU" sz="3200" dirty="0" smtClean="0">
                <a:solidFill>
                  <a:schemeClr val="tx1"/>
                </a:solidFill>
              </a:rPr>
              <a:t>выделение первого и последнего звука в слове (сначала гласного, затем согласного звука)</a:t>
            </a:r>
          </a:p>
          <a:p>
            <a:pPr marL="45720" lvl="0" indent="0">
              <a:buClr>
                <a:srgbClr val="F14124">
                  <a:lumMod val="75000"/>
                </a:srgbClr>
              </a:buClr>
              <a:buNone/>
            </a:pPr>
            <a:r>
              <a:rPr lang="ru-RU" sz="3200" dirty="0" smtClean="0">
                <a:solidFill>
                  <a:schemeClr val="tx1"/>
                </a:solidFill>
              </a:rPr>
              <a:t>- определение позиции звука в слове (</a:t>
            </a:r>
            <a:r>
              <a:rPr lang="ru-RU" sz="3200" dirty="0">
                <a:solidFill>
                  <a:schemeClr val="tx1"/>
                </a:solidFill>
              </a:rPr>
              <a:t>сначала гласного, затем согласного звука</a:t>
            </a:r>
            <a:r>
              <a:rPr lang="ru-RU" sz="3200" dirty="0" smtClean="0">
                <a:solidFill>
                  <a:schemeClr val="tx1"/>
                </a:solidFill>
              </a:rPr>
              <a:t>)</a:t>
            </a:r>
          </a:p>
          <a:p>
            <a:pPr marL="45720" indent="0">
              <a:buNone/>
            </a:pPr>
            <a:r>
              <a:rPr lang="ru-RU" sz="3200" dirty="0" smtClean="0">
                <a:solidFill>
                  <a:schemeClr val="tx1"/>
                </a:solidFill>
              </a:rPr>
              <a:t>- определение последовательности звуков и количества звуков в сочетании из двух гласных звуков, слоге, слове (мак – луна – замок – школа).</a:t>
            </a:r>
          </a:p>
          <a:p>
            <a:pPr marL="45720" indent="0">
              <a:buNone/>
            </a:pPr>
            <a:r>
              <a:rPr lang="ru-RU" sz="3200" dirty="0" smtClean="0">
                <a:solidFill>
                  <a:schemeClr val="tx1"/>
                </a:solidFill>
              </a:rPr>
              <a:t>- деление слов на слоги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42678888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19672" y="1988840"/>
            <a:ext cx="59046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dirty="0" smtClean="0">
                <a:ln w="25400">
                  <a:solidFill>
                    <a:schemeClr val="tx1"/>
                  </a:solidFill>
                  <a:prstDash val="solid"/>
                  <a:round/>
                </a:ln>
                <a:solidFill>
                  <a:schemeClr val="accent4">
                    <a:lumMod val="50000"/>
                  </a:schemeClr>
                </a:solidFill>
              </a:rPr>
              <a:t>Желаю удачи!</a:t>
            </a:r>
            <a:endParaRPr lang="ru-RU" sz="7200" dirty="0">
              <a:ln w="25400">
                <a:solidFill>
                  <a:schemeClr val="tx1"/>
                </a:solidFill>
                <a:prstDash val="solid"/>
                <a:round/>
              </a:ln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35934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742516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-828600" y="620688"/>
          <a:ext cx="8424936" cy="3024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Схема 2"/>
          <p:cNvGraphicFramePr/>
          <p:nvPr/>
        </p:nvGraphicFramePr>
        <p:xfrm>
          <a:off x="1619672" y="3789040"/>
          <a:ext cx="8424936" cy="3024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79512" y="44624"/>
            <a:ext cx="87849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chemeClr val="accent4">
                    <a:lumMod val="50000"/>
                  </a:schemeClr>
                </a:solidFill>
              </a:rPr>
              <a:t>Можно выделить 6 этапов работы над фонематическим восприятием:</a:t>
            </a:r>
            <a:endParaRPr lang="ru-RU" sz="2000" b="1" i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754176" cy="10849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Broadway" pitchFamily="82" charset="0"/>
              </a:rPr>
              <a:t>I </a:t>
            </a:r>
            <a:r>
              <a:rPr lang="ru-RU" sz="2800" dirty="0" smtClean="0"/>
              <a:t>этап – узнавание неречевых звуков. Развитие слухового внимания и слуховой памяти.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435608" y="1700808"/>
            <a:ext cx="7498080" cy="4752528"/>
          </a:xfrm>
        </p:spPr>
        <p:txBody>
          <a:bodyPr>
            <a:normAutofit/>
          </a:bodyPr>
          <a:lstStyle/>
          <a:p>
            <a:endParaRPr lang="ru-RU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40768"/>
            <a:ext cx="8784976" cy="5290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691782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538152" cy="576064"/>
          </a:xfrm>
        </p:spPr>
        <p:txBody>
          <a:bodyPr>
            <a:noAutofit/>
          </a:bodyPr>
          <a:lstStyle/>
          <a:p>
            <a:pPr marL="82296" lvl="0" indent="0" algn="ctr">
              <a:spcBef>
                <a:spcPts val="600"/>
              </a:spcBef>
              <a:buNone/>
            </a:pPr>
            <a:r>
              <a:rPr lang="ru-RU" sz="3200" b="1" dirty="0">
                <a:solidFill>
                  <a:srgbClr val="002060"/>
                </a:solidFill>
                <a:effectLst/>
                <a:latin typeface="+mn-lt"/>
                <a:ea typeface="Segoe UI Black" pitchFamily="34" charset="0"/>
                <a:cs typeface="+mn-cs"/>
              </a:rPr>
              <a:t>Игра </a:t>
            </a:r>
            <a:r>
              <a:rPr lang="ru-RU" sz="3200" b="1" dirty="0" smtClean="0">
                <a:solidFill>
                  <a:srgbClr val="002060"/>
                </a:solidFill>
                <a:effectLst/>
                <a:latin typeface="+mn-lt"/>
                <a:ea typeface="Segoe UI Black" pitchFamily="34" charset="0"/>
                <a:cs typeface="+mn-cs"/>
              </a:rPr>
              <a:t>«</a:t>
            </a:r>
            <a:r>
              <a:rPr lang="ru-RU" sz="3200" dirty="0" smtClean="0">
                <a:solidFill>
                  <a:srgbClr val="002060"/>
                </a:solidFill>
                <a:effectLst/>
                <a:latin typeface="+mn-lt"/>
                <a:ea typeface="Segoe UI Black" pitchFamily="34" charset="0"/>
                <a:cs typeface="+mn-cs"/>
              </a:rPr>
              <a:t>Угадай по звуку</a:t>
            </a:r>
            <a:r>
              <a:rPr lang="ru-RU" sz="3200" b="1" dirty="0" smtClean="0">
                <a:solidFill>
                  <a:srgbClr val="002060"/>
                </a:solidFill>
                <a:effectLst/>
                <a:latin typeface="+mn-lt"/>
                <a:ea typeface="Segoe UI Black" pitchFamily="34" charset="0"/>
                <a:cs typeface="+mn-cs"/>
              </a:rPr>
              <a:t>»</a:t>
            </a:r>
            <a:r>
              <a:rPr lang="ru-RU" sz="3200" b="1" dirty="0">
                <a:solidFill>
                  <a:srgbClr val="002060"/>
                </a:solidFill>
                <a:effectLst/>
                <a:latin typeface="+mn-lt"/>
                <a:ea typeface="Segoe UI Black" pitchFamily="34" charset="0"/>
                <a:cs typeface="+mn-cs"/>
              </a:rPr>
              <a:t/>
            </a:r>
            <a:br>
              <a:rPr lang="ru-RU" sz="3200" b="1" dirty="0">
                <a:solidFill>
                  <a:srgbClr val="002060"/>
                </a:solidFill>
                <a:effectLst/>
                <a:latin typeface="+mn-lt"/>
                <a:ea typeface="Segoe UI Black" pitchFamily="34" charset="0"/>
                <a:cs typeface="+mn-cs"/>
              </a:rPr>
            </a:br>
            <a:endParaRPr lang="ru-RU" sz="3200" b="1" dirty="0">
              <a:solidFill>
                <a:srgbClr val="002060"/>
              </a:solidFill>
              <a:latin typeface="+mn-lt"/>
              <a:ea typeface="Segoe UI Black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340768"/>
            <a:ext cx="3096344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361" y="1481995"/>
            <a:ext cx="1582737" cy="1730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908388"/>
            <a:ext cx="2304256" cy="237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450113"/>
            <a:ext cx="2520280" cy="2050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9693" y="3717032"/>
            <a:ext cx="2206723" cy="2563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8704" y="3908388"/>
            <a:ext cx="2232049" cy="2354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291918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610160" cy="56207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200" b="1" dirty="0">
                <a:solidFill>
                  <a:srgbClr val="002060"/>
                </a:solidFill>
                <a:effectLst/>
                <a:latin typeface="+mn-lt"/>
                <a:ea typeface="Calibri"/>
                <a:cs typeface="Times New Roman"/>
              </a:rPr>
              <a:t>Игра: «Угадай что звучит»</a:t>
            </a:r>
            <a:r>
              <a:rPr lang="ru-RU" sz="3600" b="1" dirty="0">
                <a:solidFill>
                  <a:srgbClr val="002060"/>
                </a:solidFill>
                <a:effectLst/>
                <a:latin typeface="+mn-lt"/>
                <a:ea typeface="Calibri"/>
                <a:cs typeface="Times New Roman"/>
              </a:rPr>
              <a:t> </a:t>
            </a:r>
            <a:endParaRPr lang="ru-RU" sz="3600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5" name="Объект 4" descr="C:\Users\Екатерина\Desktop\презентация\i.jpg"/>
          <p:cNvPicPr>
            <a:picLocks noGrp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1520" y="980728"/>
            <a:ext cx="8496944" cy="55446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190561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34082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b="1" dirty="0" smtClean="0">
                <a:solidFill>
                  <a:srgbClr val="002060"/>
                </a:solidFill>
                <a:effectLst/>
                <a:latin typeface="+mn-lt"/>
                <a:ea typeface="+mn-ea"/>
                <a:cs typeface="+mn-cs"/>
              </a:rPr>
              <a:t>Игра «Шумящие </a:t>
            </a:r>
            <a:r>
              <a:rPr lang="ru-RU" sz="3200" b="1" dirty="0">
                <a:solidFill>
                  <a:srgbClr val="002060"/>
                </a:solidFill>
                <a:effectLst/>
                <a:latin typeface="+mn-lt"/>
                <a:ea typeface="+mn-ea"/>
                <a:cs typeface="+mn-cs"/>
              </a:rPr>
              <a:t>коробочки»</a:t>
            </a:r>
            <a:endParaRPr lang="ru-RU" sz="32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179512" y="980728"/>
            <a:ext cx="8754176" cy="554461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(разнообразное содержание коробочек – скрепки, горох, фасоль, крупы, пуговицы, монеты, мелкие камушки, сухой песок  и т.д.)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97" y="2492896"/>
            <a:ext cx="4248472" cy="3326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284984"/>
            <a:ext cx="4248472" cy="32434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238913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54176" cy="106613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en-US" sz="2800" dirty="0" smtClean="0"/>
              <a:t>II</a:t>
            </a:r>
            <a:r>
              <a:rPr lang="ru-RU" sz="2800" dirty="0" smtClean="0"/>
              <a:t> этап – различение высоты, силы, тембра голоса на материале одинаковых звуков, слов, фраз.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268760"/>
            <a:ext cx="8682168" cy="525658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3200" b="1" dirty="0" smtClean="0">
                <a:solidFill>
                  <a:srgbClr val="002060"/>
                </a:solidFill>
                <a:ea typeface="Calibri"/>
              </a:rPr>
              <a:t>« </a:t>
            </a:r>
            <a:r>
              <a:rPr lang="ru-RU" sz="3200" b="1" dirty="0">
                <a:solidFill>
                  <a:srgbClr val="002060"/>
                </a:solidFill>
                <a:ea typeface="Calibri"/>
              </a:rPr>
              <a:t>Далеко – близко</a:t>
            </a:r>
            <a:r>
              <a:rPr lang="ru-RU" sz="3200" b="1" dirty="0" smtClean="0">
                <a:solidFill>
                  <a:srgbClr val="002060"/>
                </a:solidFill>
                <a:ea typeface="Calibri"/>
              </a:rPr>
              <a:t>»</a:t>
            </a:r>
            <a:r>
              <a:rPr lang="ru-RU" sz="3200" dirty="0">
                <a:solidFill>
                  <a:srgbClr val="000000"/>
                </a:solidFill>
                <a:ea typeface="Calibri"/>
                <a:cs typeface="Times New Roman"/>
              </a:rPr>
              <a:t> </a:t>
            </a:r>
            <a:r>
              <a:rPr lang="ru-RU" sz="2800" dirty="0">
                <a:solidFill>
                  <a:schemeClr val="tx1"/>
                </a:solidFill>
                <a:ea typeface="Calibri"/>
                <a:cs typeface="Times New Roman"/>
              </a:rPr>
              <a:t>(</a:t>
            </a:r>
            <a:r>
              <a:rPr lang="ru-RU" sz="2800" dirty="0" smtClean="0">
                <a:solidFill>
                  <a:schemeClr val="tx1"/>
                </a:solidFill>
                <a:ea typeface="Calibri"/>
                <a:cs typeface="Times New Roman"/>
              </a:rPr>
              <a:t>Водящий </a:t>
            </a:r>
            <a:r>
              <a:rPr lang="ru-RU" sz="2800" dirty="0">
                <a:solidFill>
                  <a:schemeClr val="tx1"/>
                </a:solidFill>
                <a:ea typeface="Calibri"/>
                <a:cs typeface="Times New Roman"/>
              </a:rPr>
              <a:t>произносит «Ау!» то громко, то </a:t>
            </a:r>
            <a:r>
              <a:rPr lang="ru-RU" sz="2800" dirty="0" smtClean="0">
                <a:solidFill>
                  <a:schemeClr val="tx1"/>
                </a:solidFill>
                <a:ea typeface="Calibri"/>
                <a:cs typeface="Times New Roman"/>
              </a:rPr>
              <a:t>тихо</a:t>
            </a:r>
            <a:r>
              <a:rPr lang="ru-RU" sz="2800" dirty="0">
                <a:solidFill>
                  <a:schemeClr val="tx1"/>
                </a:solidFill>
                <a:ea typeface="Calibri"/>
                <a:cs typeface="Times New Roman"/>
              </a:rPr>
              <a:t>)</a:t>
            </a:r>
            <a:endParaRPr lang="ru-RU" sz="2800" b="1" dirty="0" smtClean="0">
              <a:solidFill>
                <a:schemeClr val="tx1"/>
              </a:solidFill>
              <a:ea typeface="Calibri"/>
            </a:endParaRPr>
          </a:p>
          <a:p>
            <a:pPr>
              <a:buFont typeface="Wingdings" pitchFamily="2" charset="2"/>
              <a:buChar char="ü"/>
            </a:pPr>
            <a:r>
              <a:rPr lang="ru-RU" sz="3200" b="1" dirty="0" smtClean="0">
                <a:solidFill>
                  <a:srgbClr val="002060"/>
                </a:solidFill>
                <a:ea typeface="Calibri"/>
              </a:rPr>
              <a:t>« </a:t>
            </a:r>
            <a:r>
              <a:rPr lang="ru-RU" sz="3200" b="1" dirty="0">
                <a:solidFill>
                  <a:srgbClr val="002060"/>
                </a:solidFill>
                <a:ea typeface="Calibri"/>
              </a:rPr>
              <a:t>Узнай по голосу»</a:t>
            </a:r>
            <a:r>
              <a:rPr lang="ru-RU" sz="3200" b="1" dirty="0">
                <a:solidFill>
                  <a:schemeClr val="accent5"/>
                </a:solidFill>
                <a:ea typeface="Calibri"/>
              </a:rPr>
              <a:t> </a:t>
            </a:r>
            <a:r>
              <a:rPr lang="ru-RU" sz="2800" dirty="0" smtClean="0">
                <a:solidFill>
                  <a:schemeClr val="tx1"/>
                </a:solidFill>
                <a:ea typeface="Calibri"/>
              </a:rPr>
              <a:t>(Узнают друг друга по голосу)</a:t>
            </a:r>
          </a:p>
          <a:p>
            <a:pPr>
              <a:buFont typeface="Wingdings" pitchFamily="2" charset="2"/>
              <a:buChar char="ü"/>
            </a:pPr>
            <a:r>
              <a:rPr lang="ru-RU" sz="3200" b="1" dirty="0" smtClean="0">
                <a:solidFill>
                  <a:srgbClr val="002060"/>
                </a:solidFill>
                <a:ea typeface="Calibri"/>
              </a:rPr>
              <a:t>«Животные </a:t>
            </a:r>
            <a:r>
              <a:rPr lang="ru-RU" sz="3200" b="1" dirty="0">
                <a:solidFill>
                  <a:srgbClr val="002060"/>
                </a:solidFill>
                <a:ea typeface="Calibri"/>
              </a:rPr>
              <a:t>и их детёныши</a:t>
            </a:r>
            <a:r>
              <a:rPr lang="ru-RU" sz="3200" b="1" dirty="0" smtClean="0">
                <a:solidFill>
                  <a:srgbClr val="002060"/>
                </a:solidFill>
                <a:ea typeface="Calibri"/>
              </a:rPr>
              <a:t>»</a:t>
            </a:r>
            <a:r>
              <a:rPr lang="ru-RU" sz="3200" dirty="0">
                <a:solidFill>
                  <a:srgbClr val="002060"/>
                </a:solidFill>
                <a:ea typeface="Calibri"/>
                <a:cs typeface="Times New Roman"/>
              </a:rPr>
              <a:t> </a:t>
            </a:r>
            <a:r>
              <a:rPr lang="ru-RU" sz="2800" dirty="0" smtClean="0">
                <a:solidFill>
                  <a:srgbClr val="000000"/>
                </a:solidFill>
                <a:ea typeface="Calibri"/>
                <a:cs typeface="Times New Roman"/>
              </a:rPr>
              <a:t>(Взрослый </a:t>
            </a:r>
            <a:r>
              <a:rPr lang="ru-RU" sz="2800" dirty="0">
                <a:solidFill>
                  <a:srgbClr val="000000"/>
                </a:solidFill>
                <a:ea typeface="Calibri"/>
                <a:cs typeface="Times New Roman"/>
              </a:rPr>
              <a:t>произносит каждое звукоподражание то низким, то высоким </a:t>
            </a:r>
            <a:r>
              <a:rPr lang="ru-RU" sz="2800" dirty="0" smtClean="0">
                <a:solidFill>
                  <a:srgbClr val="000000"/>
                </a:solidFill>
                <a:ea typeface="Calibri"/>
                <a:cs typeface="Times New Roman"/>
              </a:rPr>
              <a:t>голосом)</a:t>
            </a:r>
            <a:endParaRPr lang="ru-RU" sz="2800" b="1" dirty="0" smtClean="0">
              <a:solidFill>
                <a:schemeClr val="accent5"/>
              </a:solidFill>
              <a:ea typeface="Calibri"/>
            </a:endParaRPr>
          </a:p>
          <a:p>
            <a:pPr>
              <a:buFont typeface="Wingdings" pitchFamily="2" charset="2"/>
              <a:buChar char="ü"/>
            </a:pPr>
            <a:r>
              <a:rPr lang="ru-RU" sz="3200" dirty="0" smtClean="0"/>
              <a:t>«</a:t>
            </a:r>
            <a:r>
              <a:rPr lang="ru-RU" sz="3200" b="1" dirty="0" smtClean="0">
                <a:solidFill>
                  <a:srgbClr val="002060"/>
                </a:solidFill>
              </a:rPr>
              <a:t>Три медведя» </a:t>
            </a:r>
            <a:r>
              <a:rPr lang="ru-RU" sz="2800" dirty="0" smtClean="0">
                <a:solidFill>
                  <a:schemeClr val="tx1"/>
                </a:solidFill>
              </a:rPr>
              <a:t>(Дети угадывают, </a:t>
            </a:r>
          </a:p>
          <a:p>
            <a:pPr marL="45720" indent="0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когда говорит мама-медведица, </a:t>
            </a:r>
          </a:p>
          <a:p>
            <a:pPr marL="45720" indent="0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папа-медведь и медвежонок)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365104"/>
            <a:ext cx="2016224" cy="2268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689865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54176" cy="85010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800" dirty="0" smtClean="0"/>
              <a:t>III</a:t>
            </a:r>
            <a:r>
              <a:rPr lang="ru-RU" sz="2800" dirty="0" smtClean="0"/>
              <a:t> этап – различение слов, близких по своему звуковому составу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268760"/>
            <a:ext cx="8754176" cy="540060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800" b="1" dirty="0">
                <a:solidFill>
                  <a:srgbClr val="002060"/>
                </a:solidFill>
                <a:ea typeface="Calibri"/>
                <a:cs typeface="Times New Roman"/>
              </a:rPr>
              <a:t>Игра «Незнайка запутался</a:t>
            </a:r>
            <a:r>
              <a:rPr lang="ru-RU" sz="2800" b="1" dirty="0" smtClean="0">
                <a:solidFill>
                  <a:srgbClr val="002060"/>
                </a:solidFill>
                <a:ea typeface="Calibri"/>
                <a:cs typeface="Times New Roman"/>
              </a:rPr>
              <a:t>»</a:t>
            </a: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774" y="1139301"/>
            <a:ext cx="1771092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774" y="5178306"/>
            <a:ext cx="1851014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78" y="1082289"/>
            <a:ext cx="1728192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774" y="3212976"/>
            <a:ext cx="1851014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7071" y="3066108"/>
            <a:ext cx="1886424" cy="166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7071" y="5013176"/>
            <a:ext cx="1800199" cy="1648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267744" y="1982389"/>
            <a:ext cx="4590256" cy="49182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02920" lvl="0" indent="-457200">
              <a:spcBef>
                <a:spcPct val="20000"/>
              </a:spcBef>
              <a:buClr>
                <a:srgbClr val="F14124">
                  <a:lumMod val="75000"/>
                </a:srgbClr>
              </a:buClr>
              <a:buSzPct val="130000"/>
              <a:buFontTx/>
              <a:buChar char="-"/>
            </a:pPr>
            <a:r>
              <a:rPr lang="ru-RU" sz="2800" dirty="0" smtClean="0">
                <a:solidFill>
                  <a:srgbClr val="000000"/>
                </a:solidFill>
                <a:ea typeface="Times New Roman"/>
              </a:rPr>
              <a:t>разложить </a:t>
            </a:r>
            <a:r>
              <a:rPr lang="ru-RU" sz="2800" dirty="0">
                <a:solidFill>
                  <a:srgbClr val="000000"/>
                </a:solidFill>
                <a:ea typeface="Times New Roman"/>
              </a:rPr>
              <a:t>по коробочкам картинки с изображенными на них предметами, которые произносятся похоже. </a:t>
            </a:r>
            <a:r>
              <a:rPr lang="ru-RU" sz="2800" dirty="0" smtClean="0">
                <a:solidFill>
                  <a:srgbClr val="000000"/>
                </a:solidFill>
                <a:ea typeface="Times New Roman"/>
              </a:rPr>
              <a:t> </a:t>
            </a:r>
          </a:p>
          <a:p>
            <a:pPr marL="502920" lvl="0" indent="-457200">
              <a:spcBef>
                <a:spcPct val="20000"/>
              </a:spcBef>
              <a:buClr>
                <a:srgbClr val="F14124">
                  <a:lumMod val="75000"/>
                </a:srgbClr>
              </a:buClr>
              <a:buSzPct val="130000"/>
              <a:buFontTx/>
              <a:buChar char="-"/>
            </a:pPr>
            <a:r>
              <a:rPr lang="ru-RU" sz="2800" dirty="0" smtClean="0">
                <a:solidFill>
                  <a:srgbClr val="000000"/>
                </a:solidFill>
                <a:ea typeface="Times New Roman"/>
              </a:rPr>
              <a:t>выбрать </a:t>
            </a:r>
            <a:r>
              <a:rPr lang="ru-RU" sz="2800" dirty="0">
                <a:solidFill>
                  <a:srgbClr val="000000"/>
                </a:solidFill>
                <a:ea typeface="Times New Roman"/>
              </a:rPr>
              <a:t>из определенной группы картинок ту, которая нужна Незнайке (</a:t>
            </a:r>
            <a:r>
              <a:rPr lang="ru-RU" sz="2800" dirty="0" smtClean="0">
                <a:solidFill>
                  <a:srgbClr val="000000"/>
                </a:solidFill>
                <a:ea typeface="Times New Roman"/>
              </a:rPr>
              <a:t>предмет называет </a:t>
            </a:r>
            <a:r>
              <a:rPr lang="ru-RU" sz="2800" dirty="0">
                <a:solidFill>
                  <a:srgbClr val="000000"/>
                </a:solidFill>
                <a:ea typeface="Times New Roman"/>
              </a:rPr>
              <a:t>педагог).</a:t>
            </a:r>
            <a:endParaRPr lang="ru-RU" sz="2800" dirty="0">
              <a:solidFill>
                <a:prstClr val="black">
                  <a:lumMod val="75000"/>
                  <a:lumOff val="25000"/>
                </a:prstClr>
              </a:solidFill>
              <a:ea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70307237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843</TotalTime>
  <Words>617</Words>
  <Application>Microsoft Office PowerPoint</Application>
  <PresentationFormat>Экран (4:3)</PresentationFormat>
  <Paragraphs>86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Воздушный поток</vt:lpstr>
      <vt:lpstr>Развитие фонематического восприятия </vt:lpstr>
      <vt:lpstr>Слайд 2</vt:lpstr>
      <vt:lpstr>Слайд 3</vt:lpstr>
      <vt:lpstr>I этап – узнавание неречевых звуков. Развитие слухового внимания и слуховой памяти.</vt:lpstr>
      <vt:lpstr>Игра «Угадай по звуку» </vt:lpstr>
      <vt:lpstr>Игра: «Угадай что звучит» </vt:lpstr>
      <vt:lpstr>Игра «Шумящие коробочки»</vt:lpstr>
      <vt:lpstr>II этап – различение высоты, силы, тембра голоса на материале одинаковых звуков, слов, фраз. </vt:lpstr>
      <vt:lpstr>III этап – различение слов, близких по своему звуковому составу</vt:lpstr>
      <vt:lpstr>«Поэт» </vt:lpstr>
      <vt:lpstr>IV этап – дифференциация слогов</vt:lpstr>
      <vt:lpstr>V этап – дифференциация фонем</vt:lpstr>
      <vt:lpstr>Слайд 13</vt:lpstr>
      <vt:lpstr>Игра «Услышишь - хлопни» </vt:lpstr>
      <vt:lpstr>«Помоги собрать вещи»</vt:lpstr>
      <vt:lpstr>Слайд 16</vt:lpstr>
      <vt:lpstr>Игры на дифференциацию звуков</vt:lpstr>
      <vt:lpstr>VI этап – развитие навыков элементарного звукового анализа и синтеза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фонематического восприятия</dc:title>
  <dc:creator>Екатерина</dc:creator>
  <cp:lastModifiedBy>Ольга Александровна Пшеничнова</cp:lastModifiedBy>
  <cp:revision>62</cp:revision>
  <dcterms:created xsi:type="dcterms:W3CDTF">2019-02-17T14:53:37Z</dcterms:created>
  <dcterms:modified xsi:type="dcterms:W3CDTF">2022-02-16T10:24:34Z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703785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